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68" r:id="rId5"/>
    <p:sldId id="258" r:id="rId6"/>
    <p:sldId id="259" r:id="rId7"/>
    <p:sldId id="260" r:id="rId8"/>
    <p:sldId id="269" r:id="rId9"/>
    <p:sldId id="261" r:id="rId10"/>
    <p:sldId id="271" r:id="rId11"/>
    <p:sldId id="324" r:id="rId12"/>
    <p:sldId id="315" r:id="rId13"/>
    <p:sldId id="316" r:id="rId14"/>
    <p:sldId id="319" r:id="rId15"/>
    <p:sldId id="323" r:id="rId16"/>
    <p:sldId id="264" r:id="rId17"/>
    <p:sldId id="280" r:id="rId18"/>
    <p:sldId id="285" r:id="rId19"/>
    <p:sldId id="266" r:id="rId20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347E"/>
    <a:srgbClr val="9CC0F9"/>
    <a:srgbClr val="8AB4F8"/>
    <a:srgbClr val="E92B5D"/>
    <a:srgbClr val="9FCBEE"/>
    <a:srgbClr val="A2CFF0"/>
    <a:srgbClr val="0060A9"/>
    <a:srgbClr val="ED52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0" autoAdjust="0"/>
    <p:restoredTop sz="94249" autoAdjust="0"/>
  </p:normalViewPr>
  <p:slideViewPr>
    <p:cSldViewPr snapToGrid="0">
      <p:cViewPr varScale="1">
        <p:scale>
          <a:sx n="72" d="100"/>
          <a:sy n="72" d="100"/>
        </p:scale>
        <p:origin x="81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104D30-B81A-4D4B-9BDC-CB54D9D885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FCA0CAB-9F3B-4FE7-BEDB-25C41E4071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6F8C30-2A39-4253-AB08-9C3E42188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7BCDC-8E6C-4611-9840-858EF0856EC5}" type="datetimeFigureOut">
              <a:rPr lang="es-CL" smtClean="0"/>
              <a:t>28-09-2020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1C93BAC-1EEA-4F1A-90DF-C17A390E2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1A81FC-550E-42CF-B77C-57905640D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0130-FC70-437C-9411-2A2C6C9FAD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65275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DF5FDC-E2CC-439E-A507-932FB3283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96D5D29-A7C5-41F3-B39D-D0C792DC9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39C32E-9BC3-4AD1-9C7F-7439CF8EE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7BCDC-8E6C-4611-9840-858EF0856EC5}" type="datetimeFigureOut">
              <a:rPr lang="es-CL" smtClean="0"/>
              <a:t>28-09-2020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6AB2F9-7E83-4556-87C1-DF7547790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4D592C-A943-4D24-99C3-3FA5F439A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0130-FC70-437C-9411-2A2C6C9FAD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94540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4409352-71EB-4F9F-B061-1108A879C7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D061095-1BDE-4B49-865B-1E26F9A276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0BB199-5ADF-44CE-8511-FF39FF951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7BCDC-8E6C-4611-9840-858EF0856EC5}" type="datetimeFigureOut">
              <a:rPr lang="es-CL" smtClean="0"/>
              <a:t>28-09-2020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7C9ED0-FFEF-4AB7-9D3F-B25412025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8E1F43-0EEF-4FD2-84C3-0E5F5E4D5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0130-FC70-437C-9411-2A2C6C9FAD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42029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6E4AA9-19D9-4FAC-9C00-23C3B6DC5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E10103-F0E7-4F05-92A1-083DF71DFA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A7C6B0-1752-40CB-B78C-5D5735C20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7BCDC-8E6C-4611-9840-858EF0856EC5}" type="datetimeFigureOut">
              <a:rPr lang="es-CL" smtClean="0"/>
              <a:t>28-09-2020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223AA5-5DDB-4970-92F8-890E060E0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ED8131-F83B-4DB6-85B8-90CAD8745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0130-FC70-437C-9411-2A2C6C9FAD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7786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A99198-27D3-4714-B033-D7EC7CEE2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CBDD8BB-C7DA-497A-B828-BBBB18C06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7BA2D5-25CB-4EF6-8AE9-B327CFD25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7BCDC-8E6C-4611-9840-858EF0856EC5}" type="datetimeFigureOut">
              <a:rPr lang="es-CL" smtClean="0"/>
              <a:t>28-09-2020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AB2D6E-FBFD-4899-8A6F-BFC461172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DE06FA-E605-451B-9C65-F74EB54BC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0130-FC70-437C-9411-2A2C6C9FAD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33750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EDB953-B36E-402D-B69F-FBCFA230E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2511CE-DD26-4C45-8425-063469C88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6238BEA-435D-4B36-BFEC-7BF877B6B2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C03E400-F502-4911-BA2F-C58F67939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7BCDC-8E6C-4611-9840-858EF0856EC5}" type="datetimeFigureOut">
              <a:rPr lang="es-CL" smtClean="0"/>
              <a:t>28-09-2020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C529AD-05BB-4A6B-B3F4-7BBFBA522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2259B7A-C249-43C7-807C-B3F54D5DC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0130-FC70-437C-9411-2A2C6C9FAD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36446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EA8498-63E5-4C75-960A-FD015FEC7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0E249DC-FAD3-4CE2-9830-099832184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B8B5D72-63D5-4747-945F-952E54554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F532AA1-FD04-40CE-AF44-F29EF23015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8A25AF-9782-4D29-B052-462CE6D59E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D2349CA-F877-4BA9-92E0-6EED7163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7BCDC-8E6C-4611-9840-858EF0856EC5}" type="datetimeFigureOut">
              <a:rPr lang="es-CL" smtClean="0"/>
              <a:t>28-09-2020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F3F5793-60FB-4994-B5D6-B213B457C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E40A077-7AC0-4FC5-B57A-75DA775CA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0130-FC70-437C-9411-2A2C6C9FAD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99588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EB56FF-BCC3-4E19-B33C-5C3D3B78E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8E7725B-ADB4-4EAE-95F2-4600A0A76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7BCDC-8E6C-4611-9840-858EF0856EC5}" type="datetimeFigureOut">
              <a:rPr lang="es-CL" smtClean="0"/>
              <a:t>28-09-2020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13DE622-B86B-44F0-AFD6-5260CD33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35E0E02-EB8F-4EC5-A1C4-9A6A17BCB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0130-FC70-437C-9411-2A2C6C9FAD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76661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884E12E-3089-486A-ACDD-C7D2B8D5D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7BCDC-8E6C-4611-9840-858EF0856EC5}" type="datetimeFigureOut">
              <a:rPr lang="es-CL" smtClean="0"/>
              <a:t>28-09-2020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9CBDFC8-E0BB-4141-B34B-4E8994F76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244F385-D731-49A6-A935-6F5088446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0130-FC70-437C-9411-2A2C6C9FAD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04650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64F8CF-F789-48CC-B8A6-92EFF475B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29A225-81D2-4FAB-A0DA-A052842FE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8D6F93B-ECC6-46CF-87D2-808C56AD1E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FCF31E2-E8A2-4B00-80FE-280BBB2B4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7BCDC-8E6C-4611-9840-858EF0856EC5}" type="datetimeFigureOut">
              <a:rPr lang="es-CL" smtClean="0"/>
              <a:t>28-09-2020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C1366D8-CEE5-4728-8821-EE3666B8B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5AE2B3-8745-431B-8039-F69A52087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0130-FC70-437C-9411-2A2C6C9FAD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39128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0D81A7-2B30-4BF3-86BF-FE87D8220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B0EEA3F-FFDD-4F86-A45A-6A4B8E46E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221888-FCA5-4601-BC31-EA880FC5E3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588B865-8EBF-4C2C-94D7-B9D61BA2F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7BCDC-8E6C-4611-9840-858EF0856EC5}" type="datetimeFigureOut">
              <a:rPr lang="es-CL" smtClean="0"/>
              <a:t>28-09-2020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37AC9D-1CB2-4716-B5BB-A6A79E46E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043D2EB-7641-4B02-B7AA-84035B70A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0130-FC70-437C-9411-2A2C6C9FAD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67296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861BCD7-F270-4BD6-8692-71EAA6AE2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ED80A20-1426-4BFF-BBA5-5CD0AF72E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82682F-C2C6-4B45-9C6F-B78E611023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7BCDC-8E6C-4611-9840-858EF0856EC5}" type="datetimeFigureOut">
              <a:rPr lang="es-CL" smtClean="0"/>
              <a:t>28-09-2020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A6305C-4635-4FDC-9DED-880016351C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C42CD3-8F86-43C4-9406-B60568898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F0130-FC70-437C-9411-2A2C6C9FAD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40361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92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1BA5A27-AC09-4A7A-9ED7-3441C8EC8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514" y="2447925"/>
            <a:ext cx="6762750" cy="196215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821CCA8F-F243-45BE-9686-440F603353B8}"/>
              </a:ext>
            </a:extLst>
          </p:cNvPr>
          <p:cNvSpPr txBox="1">
            <a:spLocks/>
          </p:cNvSpPr>
          <p:nvPr/>
        </p:nvSpPr>
        <p:spPr>
          <a:xfrm>
            <a:off x="838200" y="2545184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DESTINOS</a:t>
            </a:r>
            <a:endParaRPr lang="es-CL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813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rigot Bay Resort And Marina Waives Coronavirus Cancellation Fees">
            <a:extLst>
              <a:ext uri="{FF2B5EF4-FFF2-40B4-BE49-F238E27FC236}">
                <a16:creationId xmlns:a16="http://schemas.microsoft.com/office/drawing/2014/main" id="{287D72C4-0D51-4B48-9559-E4C60260B0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2" b="12978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32765D5-E62F-44BF-885F-C1860FA4D815}"/>
              </a:ext>
            </a:extLst>
          </p:cNvPr>
          <p:cNvSpPr/>
          <p:nvPr/>
        </p:nvSpPr>
        <p:spPr>
          <a:xfrm>
            <a:off x="0" y="6011482"/>
            <a:ext cx="5433391" cy="584775"/>
          </a:xfrm>
          <a:prstGeom prst="rect">
            <a:avLst/>
          </a:prstGeom>
          <a:solidFill>
            <a:srgbClr val="03347E"/>
          </a:solidFill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  </a:t>
            </a:r>
            <a:r>
              <a:rPr lang="es-MX" sz="240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SAN MARTÍN </a:t>
            </a:r>
            <a:r>
              <a:rPr lang="es-MX" sz="320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– </a:t>
            </a:r>
            <a:r>
              <a:rPr lang="es-MX" sz="280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MARIGOT</a:t>
            </a:r>
            <a:endParaRPr lang="es-CL" sz="3200" b="1" dirty="0">
              <a:solidFill>
                <a:schemeClr val="bg1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4F13E3E-93D0-46E8-97C0-F3047CE42363}"/>
              </a:ext>
            </a:extLst>
          </p:cNvPr>
          <p:cNvSpPr/>
          <p:nvPr/>
        </p:nvSpPr>
        <p:spPr>
          <a:xfrm>
            <a:off x="9155135" y="429611"/>
            <a:ext cx="2584579" cy="17914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B4EE62F2-3729-4BD3-802A-3BFE15FDA929}"/>
              </a:ext>
            </a:extLst>
          </p:cNvPr>
          <p:cNvSpPr/>
          <p:nvPr/>
        </p:nvSpPr>
        <p:spPr>
          <a:xfrm>
            <a:off x="9155135" y="2533261"/>
            <a:ext cx="2584579" cy="17914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EFF3E188-27B7-4AE7-80E2-0EC1D4A871E4}"/>
              </a:ext>
            </a:extLst>
          </p:cNvPr>
          <p:cNvSpPr/>
          <p:nvPr/>
        </p:nvSpPr>
        <p:spPr>
          <a:xfrm>
            <a:off x="9155135" y="4636910"/>
            <a:ext cx="2584579" cy="17914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E88BBA2-906E-446E-A3AA-EB2C78CCB789}"/>
              </a:ext>
            </a:extLst>
          </p:cNvPr>
          <p:cNvSpPr txBox="1"/>
          <p:nvPr/>
        </p:nvSpPr>
        <p:spPr>
          <a:xfrm>
            <a:off x="9155132" y="62816"/>
            <a:ext cx="2584580" cy="307777"/>
          </a:xfrm>
          <a:prstGeom prst="rect">
            <a:avLst/>
          </a:prstGeom>
          <a:solidFill>
            <a:srgbClr val="E92B5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3 EXCURSIONES</a:t>
            </a:r>
            <a:endParaRPr lang="es-CL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5279ECA-9F6A-4C9A-8547-3D3A4C5EEFA0}"/>
              </a:ext>
            </a:extLst>
          </p:cNvPr>
          <p:cNvSpPr txBox="1"/>
          <p:nvPr/>
        </p:nvSpPr>
        <p:spPr>
          <a:xfrm>
            <a:off x="9155132" y="6160357"/>
            <a:ext cx="2584580" cy="276999"/>
          </a:xfrm>
          <a:prstGeom prst="rect">
            <a:avLst/>
          </a:prstGeom>
          <a:solidFill>
            <a:srgbClr val="03347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MARIGOT MARKET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8352DA6-F786-4B3C-A1BF-7DF1EA9C8601}"/>
              </a:ext>
            </a:extLst>
          </p:cNvPr>
          <p:cNvSpPr/>
          <p:nvPr/>
        </p:nvSpPr>
        <p:spPr>
          <a:xfrm>
            <a:off x="1" y="5651128"/>
            <a:ext cx="4731025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FRANCIA / ZONA NORTE DE LA ISLA</a:t>
            </a:r>
            <a:endParaRPr lang="es-CL" b="1" dirty="0">
              <a:solidFill>
                <a:srgbClr val="03347E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1303BA5-6704-465A-BDD6-42BFC0CF2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133" y="440787"/>
            <a:ext cx="2584579" cy="160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12841395-3D96-44C4-A766-DA612A670486}"/>
              </a:ext>
            </a:extLst>
          </p:cNvPr>
          <p:cNvSpPr txBox="1"/>
          <p:nvPr/>
        </p:nvSpPr>
        <p:spPr>
          <a:xfrm>
            <a:off x="9155135" y="1944089"/>
            <a:ext cx="2584580" cy="276999"/>
          </a:xfrm>
          <a:prstGeom prst="rect">
            <a:avLst/>
          </a:prstGeom>
          <a:solidFill>
            <a:srgbClr val="03347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LOTERIE FARM</a:t>
            </a:r>
          </a:p>
        </p:txBody>
      </p:sp>
      <p:pic>
        <p:nvPicPr>
          <p:cNvPr id="1030" name="Picture 6" descr="Fort Louis, San Martín (Francia) - atracción famosa | Routes.global">
            <a:extLst>
              <a:ext uri="{FF2B5EF4-FFF2-40B4-BE49-F238E27FC236}">
                <a16:creationId xmlns:a16="http://schemas.microsoft.com/office/drawing/2014/main" id="{41AC0B54-E8D6-4ED3-A68E-3EB00D902A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2" r="12327"/>
          <a:stretch/>
        </p:blipFill>
        <p:spPr bwMode="auto">
          <a:xfrm>
            <a:off x="9155132" y="2524292"/>
            <a:ext cx="2584579" cy="157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5EF039FF-A708-4133-A861-6DB46C3AD7B7}"/>
              </a:ext>
            </a:extLst>
          </p:cNvPr>
          <p:cNvSpPr txBox="1"/>
          <p:nvPr/>
        </p:nvSpPr>
        <p:spPr>
          <a:xfrm>
            <a:off x="9155134" y="4050491"/>
            <a:ext cx="2584580" cy="276999"/>
          </a:xfrm>
          <a:prstGeom prst="rect">
            <a:avLst/>
          </a:prstGeom>
          <a:solidFill>
            <a:srgbClr val="03347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LOUIS</a:t>
            </a:r>
          </a:p>
        </p:txBody>
      </p:sp>
      <p:pic>
        <p:nvPicPr>
          <p:cNvPr id="1032" name="Picture 8" descr="Marigot Market | Nights Publications">
            <a:extLst>
              <a:ext uri="{FF2B5EF4-FFF2-40B4-BE49-F238E27FC236}">
                <a16:creationId xmlns:a16="http://schemas.microsoft.com/office/drawing/2014/main" id="{C071A068-D122-4B73-B1C8-1E0320B2A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1" r="10181"/>
          <a:stretch/>
        </p:blipFill>
        <p:spPr bwMode="auto">
          <a:xfrm>
            <a:off x="9155130" y="4636910"/>
            <a:ext cx="2584581" cy="152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511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LIPSBURG (St. Maarten) | Silversea">
            <a:extLst>
              <a:ext uri="{FF2B5EF4-FFF2-40B4-BE49-F238E27FC236}">
                <a16:creationId xmlns:a16="http://schemas.microsoft.com/office/drawing/2014/main" id="{B93ECAB3-0380-4DD1-9406-6B2F018439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858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32765D5-E62F-44BF-885F-C1860FA4D815}"/>
              </a:ext>
            </a:extLst>
          </p:cNvPr>
          <p:cNvSpPr/>
          <p:nvPr/>
        </p:nvSpPr>
        <p:spPr>
          <a:xfrm>
            <a:off x="0" y="6011482"/>
            <a:ext cx="5883965" cy="584775"/>
          </a:xfrm>
          <a:prstGeom prst="rect">
            <a:avLst/>
          </a:prstGeom>
          <a:solidFill>
            <a:srgbClr val="03347E"/>
          </a:solidFill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  </a:t>
            </a:r>
            <a:r>
              <a:rPr lang="es-MX" sz="240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ST. MAARTEN </a:t>
            </a:r>
            <a:r>
              <a:rPr lang="es-MX" sz="320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– </a:t>
            </a:r>
            <a:r>
              <a:rPr lang="es-MX" sz="280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PHILIPSBURG</a:t>
            </a:r>
            <a:endParaRPr lang="es-CL" sz="3200" b="1" dirty="0">
              <a:solidFill>
                <a:schemeClr val="bg1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4F13E3E-93D0-46E8-97C0-F3047CE42363}"/>
              </a:ext>
            </a:extLst>
          </p:cNvPr>
          <p:cNvSpPr/>
          <p:nvPr/>
        </p:nvSpPr>
        <p:spPr>
          <a:xfrm>
            <a:off x="9155135" y="429611"/>
            <a:ext cx="2584579" cy="17914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B4EE62F2-3729-4BD3-802A-3BFE15FDA929}"/>
              </a:ext>
            </a:extLst>
          </p:cNvPr>
          <p:cNvSpPr/>
          <p:nvPr/>
        </p:nvSpPr>
        <p:spPr>
          <a:xfrm>
            <a:off x="9155135" y="2533261"/>
            <a:ext cx="2584579" cy="17914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EFF3E188-27B7-4AE7-80E2-0EC1D4A871E4}"/>
              </a:ext>
            </a:extLst>
          </p:cNvPr>
          <p:cNvSpPr/>
          <p:nvPr/>
        </p:nvSpPr>
        <p:spPr>
          <a:xfrm>
            <a:off x="9155135" y="4636910"/>
            <a:ext cx="2584579" cy="17914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E88BBA2-906E-446E-A3AA-EB2C78CCB789}"/>
              </a:ext>
            </a:extLst>
          </p:cNvPr>
          <p:cNvSpPr txBox="1"/>
          <p:nvPr/>
        </p:nvSpPr>
        <p:spPr>
          <a:xfrm>
            <a:off x="9155132" y="62816"/>
            <a:ext cx="2584580" cy="307777"/>
          </a:xfrm>
          <a:prstGeom prst="rect">
            <a:avLst/>
          </a:prstGeom>
          <a:solidFill>
            <a:srgbClr val="E92B5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3 EXCURSIONES</a:t>
            </a:r>
            <a:endParaRPr lang="es-CL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Visita Fuerte Ámsterdam en Philipsburg | Expedia.mx">
            <a:extLst>
              <a:ext uri="{FF2B5EF4-FFF2-40B4-BE49-F238E27FC236}">
                <a16:creationId xmlns:a16="http://schemas.microsoft.com/office/drawing/2014/main" id="{CAB33FA6-2135-4E92-A1B8-30073ED8A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4" r="4624"/>
          <a:stretch/>
        </p:blipFill>
        <p:spPr bwMode="auto">
          <a:xfrm>
            <a:off x="9155133" y="429611"/>
            <a:ext cx="258458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12841395-3D96-44C4-A766-DA612A670486}"/>
              </a:ext>
            </a:extLst>
          </p:cNvPr>
          <p:cNvSpPr txBox="1"/>
          <p:nvPr/>
        </p:nvSpPr>
        <p:spPr>
          <a:xfrm>
            <a:off x="9155135" y="1944089"/>
            <a:ext cx="2584580" cy="276999"/>
          </a:xfrm>
          <a:prstGeom prst="rect">
            <a:avLst/>
          </a:prstGeom>
          <a:solidFill>
            <a:srgbClr val="03347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FUERTE ÁMSTERDAM</a:t>
            </a:r>
          </a:p>
        </p:txBody>
      </p:sp>
      <p:pic>
        <p:nvPicPr>
          <p:cNvPr id="3078" name="Picture 6" descr="Old Street Sint Maarten Photograph by David Lane">
            <a:extLst>
              <a:ext uri="{FF2B5EF4-FFF2-40B4-BE49-F238E27FC236}">
                <a16:creationId xmlns:a16="http://schemas.microsoft.com/office/drawing/2014/main" id="{EE9A6911-E625-463C-8DA1-B9C944D5D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132" y="2530508"/>
            <a:ext cx="2584579" cy="172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5EF039FF-A708-4133-A861-6DB46C3AD7B7}"/>
              </a:ext>
            </a:extLst>
          </p:cNvPr>
          <p:cNvSpPr txBox="1"/>
          <p:nvPr/>
        </p:nvSpPr>
        <p:spPr>
          <a:xfrm>
            <a:off x="9155134" y="4050491"/>
            <a:ext cx="2584580" cy="276999"/>
          </a:xfrm>
          <a:prstGeom prst="rect">
            <a:avLst/>
          </a:prstGeom>
          <a:solidFill>
            <a:srgbClr val="03347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STREET</a:t>
            </a:r>
          </a:p>
        </p:txBody>
      </p:sp>
      <p:pic>
        <p:nvPicPr>
          <p:cNvPr id="3082" name="Picture 10" descr="Rainforest Adventures Opening New St Maarten Zip Line in November">
            <a:extLst>
              <a:ext uri="{FF2B5EF4-FFF2-40B4-BE49-F238E27FC236}">
                <a16:creationId xmlns:a16="http://schemas.microsoft.com/office/drawing/2014/main" id="{C9A273A4-3753-493F-A927-46FDCAA287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6"/>
          <a:stretch/>
        </p:blipFill>
        <p:spPr bwMode="auto">
          <a:xfrm>
            <a:off x="9155129" y="4636911"/>
            <a:ext cx="2584581" cy="159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15279ECA-9F6A-4C9A-8547-3D3A4C5EEFA0}"/>
              </a:ext>
            </a:extLst>
          </p:cNvPr>
          <p:cNvSpPr txBox="1"/>
          <p:nvPr/>
        </p:nvSpPr>
        <p:spPr>
          <a:xfrm>
            <a:off x="9155132" y="6160357"/>
            <a:ext cx="2584580" cy="276999"/>
          </a:xfrm>
          <a:prstGeom prst="rect">
            <a:avLst/>
          </a:prstGeom>
          <a:solidFill>
            <a:srgbClr val="03347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RAINFOREST ADVENTURES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8352DA6-F786-4B3C-A1BF-7DF1EA9C8601}"/>
              </a:ext>
            </a:extLst>
          </p:cNvPr>
          <p:cNvSpPr/>
          <p:nvPr/>
        </p:nvSpPr>
        <p:spPr>
          <a:xfrm>
            <a:off x="1" y="5651128"/>
            <a:ext cx="4731025" cy="36933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PAÍSES BAJOS / ZONA SUR DE LA ISLA</a:t>
            </a:r>
            <a:endParaRPr lang="es-CL" b="1" dirty="0">
              <a:solidFill>
                <a:srgbClr val="0334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345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to 0">
            <a:extLst>
              <a:ext uri="{FF2B5EF4-FFF2-40B4-BE49-F238E27FC236}">
                <a16:creationId xmlns:a16="http://schemas.microsoft.com/office/drawing/2014/main" id="{EE67DF38-BA7F-4DE8-B654-1A693B538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482" y="1493113"/>
            <a:ext cx="2544065" cy="173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to 0">
            <a:extLst>
              <a:ext uri="{FF2B5EF4-FFF2-40B4-BE49-F238E27FC236}">
                <a16:creationId xmlns:a16="http://schemas.microsoft.com/office/drawing/2014/main" id="{08445592-A8C5-4481-A532-226D11791C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0"/>
          <a:stretch/>
        </p:blipFill>
        <p:spPr bwMode="auto">
          <a:xfrm>
            <a:off x="4821522" y="1438882"/>
            <a:ext cx="2527224" cy="182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oto 0">
            <a:extLst>
              <a:ext uri="{FF2B5EF4-FFF2-40B4-BE49-F238E27FC236}">
                <a16:creationId xmlns:a16="http://schemas.microsoft.com/office/drawing/2014/main" id="{649A2013-C87E-4DC5-B0A6-A76A3BD857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" b="-1"/>
          <a:stretch/>
        </p:blipFill>
        <p:spPr bwMode="auto">
          <a:xfrm>
            <a:off x="8393269" y="1477092"/>
            <a:ext cx="2572552" cy="174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oto 0">
            <a:extLst>
              <a:ext uri="{FF2B5EF4-FFF2-40B4-BE49-F238E27FC236}">
                <a16:creationId xmlns:a16="http://schemas.microsoft.com/office/drawing/2014/main" id="{2BCED81F-4DC6-497F-B18D-F68857871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481" y="4065373"/>
            <a:ext cx="2544066" cy="173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oto 0">
            <a:extLst>
              <a:ext uri="{FF2B5EF4-FFF2-40B4-BE49-F238E27FC236}">
                <a16:creationId xmlns:a16="http://schemas.microsoft.com/office/drawing/2014/main" id="{F5909B98-F25F-437B-BAD5-4A2CEC0E16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6"/>
          <a:stretch/>
        </p:blipFill>
        <p:spPr bwMode="auto">
          <a:xfrm>
            <a:off x="4828819" y="4065373"/>
            <a:ext cx="2512630" cy="173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oto 0">
            <a:extLst>
              <a:ext uri="{FF2B5EF4-FFF2-40B4-BE49-F238E27FC236}">
                <a16:creationId xmlns:a16="http://schemas.microsoft.com/office/drawing/2014/main" id="{72794A90-FA85-4A6D-9C72-8B470A096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269" y="4055458"/>
            <a:ext cx="2558595" cy="174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E9971E7B-2091-4169-BFB4-7C12D95FE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7019" y="535718"/>
            <a:ext cx="6894456" cy="453006"/>
          </a:xfrm>
        </p:spPr>
        <p:txBody>
          <a:bodyPr>
            <a:normAutofit/>
          </a:bodyPr>
          <a:lstStyle/>
          <a:p>
            <a:pPr algn="ctr"/>
            <a:r>
              <a:rPr lang="es-MX" sz="2400" b="1" dirty="0">
                <a:solidFill>
                  <a:srgbClr val="0334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Hoteles en </a:t>
            </a:r>
            <a:r>
              <a:rPr lang="es-CL" sz="2400" b="1" dirty="0">
                <a:solidFill>
                  <a:srgbClr val="0334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St. Maarten</a:t>
            </a:r>
            <a:endParaRPr lang="es-CL" sz="2400" b="1" dirty="0">
              <a:solidFill>
                <a:srgbClr val="E92B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B6B5EC9-1211-46D3-8902-E71472DA74E8}"/>
              </a:ext>
            </a:extLst>
          </p:cNvPr>
          <p:cNvSpPr/>
          <p:nvPr/>
        </p:nvSpPr>
        <p:spPr>
          <a:xfrm>
            <a:off x="1295746" y="3390652"/>
            <a:ext cx="24144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Divi Little bay beach resort</a:t>
            </a:r>
            <a:endParaRPr lang="es-ES" sz="1400" dirty="0">
              <a:solidFill>
                <a:srgbClr val="03347E"/>
              </a:solidFill>
              <a:latin typeface="Yu Gothic" panose="020B0400000000000000" pitchFamily="34" charset="-128"/>
              <a:ea typeface="Yu Gothic" panose="020B0400000000000000" pitchFamily="34" charset="-128"/>
              <a:cs typeface="Calibri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BB8097E-A6C2-4195-B61D-E922859D8C40}"/>
              </a:ext>
            </a:extLst>
          </p:cNvPr>
          <p:cNvSpPr/>
          <p:nvPr/>
        </p:nvSpPr>
        <p:spPr>
          <a:xfrm>
            <a:off x="4811850" y="3390652"/>
            <a:ext cx="25683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Sonesta </a:t>
            </a:r>
            <a:r>
              <a:rPr lang="es-ES" sz="1400" dirty="0" err="1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Ocean</a:t>
            </a:r>
            <a:r>
              <a:rPr lang="es-ES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 Point Resort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A96BE3D-0A4B-40EE-99D9-5EDDD1F005E4}"/>
              </a:ext>
            </a:extLst>
          </p:cNvPr>
          <p:cNvSpPr/>
          <p:nvPr/>
        </p:nvSpPr>
        <p:spPr>
          <a:xfrm>
            <a:off x="8230997" y="3390652"/>
            <a:ext cx="29161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Simpson Bay Resort And Marina </a:t>
            </a:r>
            <a:endParaRPr lang="es-ES" sz="1400" dirty="0">
              <a:solidFill>
                <a:srgbClr val="03347E"/>
              </a:solidFill>
              <a:latin typeface="Yu Gothic" panose="020B0400000000000000" pitchFamily="34" charset="-128"/>
              <a:ea typeface="Yu Gothic" panose="020B0400000000000000" pitchFamily="34" charset="-128"/>
              <a:cs typeface="Calibri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F5669E1-AADF-4327-BC6B-BE9CD9E967AB}"/>
              </a:ext>
            </a:extLst>
          </p:cNvPr>
          <p:cNvSpPr/>
          <p:nvPr/>
        </p:nvSpPr>
        <p:spPr>
          <a:xfrm>
            <a:off x="1230027" y="5962914"/>
            <a:ext cx="25458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Sonesta Maho Beach Resort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4DE148D-3E07-40A1-950A-B3BAED6D7DC7}"/>
              </a:ext>
            </a:extLst>
          </p:cNvPr>
          <p:cNvSpPr/>
          <p:nvPr/>
        </p:nvSpPr>
        <p:spPr>
          <a:xfrm>
            <a:off x="4496063" y="5962914"/>
            <a:ext cx="31999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Flamingo Beach Resort by Diamond </a:t>
            </a:r>
            <a:endParaRPr lang="es-ES" sz="1400" dirty="0">
              <a:solidFill>
                <a:srgbClr val="03347E"/>
              </a:solidFill>
              <a:latin typeface="Yu Gothic" panose="020B0400000000000000" pitchFamily="34" charset="-128"/>
              <a:ea typeface="Yu Gothic" panose="020B0400000000000000" pitchFamily="34" charset="-128"/>
              <a:cs typeface="Calibri" pitchFamily="34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D137C9DC-2EE5-422A-92EF-CF018CCC8E64}"/>
              </a:ext>
            </a:extLst>
          </p:cNvPr>
          <p:cNvSpPr/>
          <p:nvPr/>
        </p:nvSpPr>
        <p:spPr>
          <a:xfrm>
            <a:off x="8570837" y="5962914"/>
            <a:ext cx="22365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1400" dirty="0">
                <a:solidFill>
                  <a:srgbClr val="0334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Royal Palm Beach Resort</a:t>
            </a:r>
            <a:endParaRPr lang="es-ES" sz="1400" dirty="0">
              <a:solidFill>
                <a:srgbClr val="03347E"/>
              </a:solidFill>
              <a:latin typeface="Yu Gothic" panose="020B0400000000000000" pitchFamily="34" charset="-128"/>
              <a:ea typeface="Yu Gothic" panose="020B0400000000000000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328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Anse Marcel Beach | Saint Martin">
            <a:extLst>
              <a:ext uri="{FF2B5EF4-FFF2-40B4-BE49-F238E27FC236}">
                <a16:creationId xmlns:a16="http://schemas.microsoft.com/office/drawing/2014/main" id="{622F5415-B933-4807-8815-6C95E738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14"/>
          <a:stretch/>
        </p:blipFill>
        <p:spPr bwMode="auto">
          <a:xfrm>
            <a:off x="4826055" y="1468900"/>
            <a:ext cx="2521856" cy="175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ho Beach en St Maarten - 2 vídeos de lo que sucede allí">
            <a:extLst>
              <a:ext uri="{FF2B5EF4-FFF2-40B4-BE49-F238E27FC236}">
                <a16:creationId xmlns:a16="http://schemas.microsoft.com/office/drawing/2014/main" id="{EC783666-798D-4ACE-8DCF-303BBFCC7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5"/>
          <a:stretch/>
        </p:blipFill>
        <p:spPr bwMode="auto">
          <a:xfrm>
            <a:off x="1220484" y="1453979"/>
            <a:ext cx="2544064" cy="176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aie Nettle">
            <a:extLst>
              <a:ext uri="{FF2B5EF4-FFF2-40B4-BE49-F238E27FC236}">
                <a16:creationId xmlns:a16="http://schemas.microsoft.com/office/drawing/2014/main" id="{91252448-F7C9-4A5A-901C-BA688D277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"/>
          <a:stretch/>
        </p:blipFill>
        <p:spPr bwMode="auto">
          <a:xfrm>
            <a:off x="8383485" y="1453979"/>
            <a:ext cx="2575275" cy="178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appy Bay Beach Saint Martin">
            <a:extLst>
              <a:ext uri="{FF2B5EF4-FFF2-40B4-BE49-F238E27FC236}">
                <a16:creationId xmlns:a16="http://schemas.microsoft.com/office/drawing/2014/main" id="{EFE14330-EEB5-411F-A81D-626B8D8811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9"/>
          <a:stretch/>
        </p:blipFill>
        <p:spPr bwMode="auto">
          <a:xfrm>
            <a:off x="4826055" y="4030090"/>
            <a:ext cx="2521856" cy="176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rand Case Beach Saint Martin">
            <a:extLst>
              <a:ext uri="{FF2B5EF4-FFF2-40B4-BE49-F238E27FC236}">
                <a16:creationId xmlns:a16="http://schemas.microsoft.com/office/drawing/2014/main" id="{409B3923-4913-4FAE-B80B-28B9BB9E81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7"/>
          <a:stretch/>
        </p:blipFill>
        <p:spPr bwMode="auto">
          <a:xfrm>
            <a:off x="1220484" y="4030090"/>
            <a:ext cx="2544065" cy="176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St Maarten Kayak y Snorkel Adventure en Simpson Bay | 2020 | Viator">
            <a:extLst>
              <a:ext uri="{FF2B5EF4-FFF2-40B4-BE49-F238E27FC236}">
                <a16:creationId xmlns:a16="http://schemas.microsoft.com/office/drawing/2014/main" id="{D1B24BF4-8328-4ECC-826E-693F2E3F2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071" y="4045087"/>
            <a:ext cx="2560102" cy="17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E9971E7B-2091-4169-BFB4-7C12D95FE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7019" y="535718"/>
            <a:ext cx="6894456" cy="453006"/>
          </a:xfrm>
        </p:spPr>
        <p:txBody>
          <a:bodyPr>
            <a:normAutofit/>
          </a:bodyPr>
          <a:lstStyle/>
          <a:p>
            <a:pPr algn="ctr"/>
            <a:r>
              <a:rPr lang="es-MX" sz="2400" b="1" dirty="0">
                <a:solidFill>
                  <a:srgbClr val="0334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Playas destacadas </a:t>
            </a:r>
            <a:endParaRPr lang="es-CL" sz="2400" b="1" dirty="0">
              <a:solidFill>
                <a:srgbClr val="E92B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B6B5EC9-1211-46D3-8902-E71472DA74E8}"/>
              </a:ext>
            </a:extLst>
          </p:cNvPr>
          <p:cNvSpPr/>
          <p:nvPr/>
        </p:nvSpPr>
        <p:spPr>
          <a:xfrm>
            <a:off x="1888855" y="3384757"/>
            <a:ext cx="12282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Maho Beach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A96BE3D-0A4B-40EE-99D9-5EDDD1F005E4}"/>
              </a:ext>
            </a:extLst>
          </p:cNvPr>
          <p:cNvSpPr/>
          <p:nvPr/>
        </p:nvSpPr>
        <p:spPr>
          <a:xfrm>
            <a:off x="8845748" y="3384757"/>
            <a:ext cx="16866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Baie</a:t>
            </a:r>
            <a:r>
              <a:rPr lang="en-US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 Nettle Beach</a:t>
            </a:r>
            <a:endParaRPr lang="es-ES" sz="1400" dirty="0">
              <a:solidFill>
                <a:srgbClr val="03347E"/>
              </a:solidFill>
              <a:latin typeface="Yu Gothic" panose="020B0400000000000000" pitchFamily="34" charset="-128"/>
              <a:ea typeface="Yu Gothic" panose="020B0400000000000000" pitchFamily="34" charset="-128"/>
              <a:cs typeface="Calibri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99AB06C-88B2-4FC1-BCE4-9C88E34C38DA}"/>
              </a:ext>
            </a:extLst>
          </p:cNvPr>
          <p:cNvSpPr/>
          <p:nvPr/>
        </p:nvSpPr>
        <p:spPr>
          <a:xfrm>
            <a:off x="5188100" y="3384757"/>
            <a:ext cx="17940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 err="1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Anse</a:t>
            </a:r>
            <a:r>
              <a:rPr lang="es-ES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 Marcel Beach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FB1D72E8-6846-4BB9-B715-1E2D322518A7}"/>
              </a:ext>
            </a:extLst>
          </p:cNvPr>
          <p:cNvSpPr/>
          <p:nvPr/>
        </p:nvSpPr>
        <p:spPr>
          <a:xfrm>
            <a:off x="1638796" y="5962914"/>
            <a:ext cx="17283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Grand Case Beach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94D577E0-9E46-4214-BADE-7CBA6B147B8A}"/>
              </a:ext>
            </a:extLst>
          </p:cNvPr>
          <p:cNvSpPr/>
          <p:nvPr/>
        </p:nvSpPr>
        <p:spPr>
          <a:xfrm>
            <a:off x="5557259" y="5962914"/>
            <a:ext cx="10775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 err="1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Happy</a:t>
            </a:r>
            <a:r>
              <a:rPr lang="es-ES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 Bay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4C0FC0B6-4EAD-4B5A-B751-1DD708E92536}"/>
              </a:ext>
            </a:extLst>
          </p:cNvPr>
          <p:cNvSpPr/>
          <p:nvPr/>
        </p:nvSpPr>
        <p:spPr>
          <a:xfrm>
            <a:off x="9058952" y="5962914"/>
            <a:ext cx="12602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Simpson Bay</a:t>
            </a:r>
          </a:p>
        </p:txBody>
      </p:sp>
    </p:spTree>
    <p:extLst>
      <p:ext uri="{BB962C8B-B14F-4D97-AF65-F5344CB8AC3E}">
        <p14:creationId xmlns:p14="http://schemas.microsoft.com/office/powerpoint/2010/main" val="1498647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>
            <a:extLst>
              <a:ext uri="{FF2B5EF4-FFF2-40B4-BE49-F238E27FC236}">
                <a16:creationId xmlns:a16="http://schemas.microsoft.com/office/drawing/2014/main" id="{18F03BD9-ABAB-493F-8E3F-6C2F53B0BA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" r="5867" b="8469"/>
          <a:stretch/>
        </p:blipFill>
        <p:spPr bwMode="auto">
          <a:xfrm>
            <a:off x="8412616" y="1461404"/>
            <a:ext cx="2553203" cy="175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Parapente Orient Bay Beach Sint Maarten | St Maarten | 2020 | Viator">
            <a:extLst>
              <a:ext uri="{FF2B5EF4-FFF2-40B4-BE49-F238E27FC236}">
                <a16:creationId xmlns:a16="http://schemas.microsoft.com/office/drawing/2014/main" id="{6186A875-DB5D-4A81-9BAE-64D7327CF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4"/>
          <a:stretch/>
        </p:blipFill>
        <p:spPr bwMode="auto">
          <a:xfrm>
            <a:off x="4828421" y="1461405"/>
            <a:ext cx="2519866" cy="175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Playa Cercana al Aeropuerto en la Isla de St. Maarten | Beaches in the  world, Saint martin island, Places to visit">
            <a:extLst>
              <a:ext uri="{FF2B5EF4-FFF2-40B4-BE49-F238E27FC236}">
                <a16:creationId xmlns:a16="http://schemas.microsoft.com/office/drawing/2014/main" id="{E6EDB243-F3A3-4AA2-ACB9-7A77F1B59E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6"/>
          <a:stretch/>
        </p:blipFill>
        <p:spPr bwMode="auto">
          <a:xfrm>
            <a:off x="1220485" y="4021609"/>
            <a:ext cx="2526308" cy="180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a mejor experiencia de nopal y anguila">
            <a:extLst>
              <a:ext uri="{FF2B5EF4-FFF2-40B4-BE49-F238E27FC236}">
                <a16:creationId xmlns:a16="http://schemas.microsoft.com/office/drawing/2014/main" id="{D1A17FEB-1DE6-4D63-A372-320C228C5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133" y="4046881"/>
            <a:ext cx="2573686" cy="177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Excursión al Rainforest Adventures St Maarten para cruceros, Philipsburg">
            <a:extLst>
              <a:ext uri="{FF2B5EF4-FFF2-40B4-BE49-F238E27FC236}">
                <a16:creationId xmlns:a16="http://schemas.microsoft.com/office/drawing/2014/main" id="{A52D29DA-2E95-4F4E-A360-B4AE93FC8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4"/>
          <a:stretch/>
        </p:blipFill>
        <p:spPr bwMode="auto">
          <a:xfrm>
            <a:off x="4828421" y="4027222"/>
            <a:ext cx="2519865" cy="17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Experience St. Maarten Through A Luxurious Spa Treatment | TravelPulse">
            <a:extLst>
              <a:ext uri="{FF2B5EF4-FFF2-40B4-BE49-F238E27FC236}">
                <a16:creationId xmlns:a16="http://schemas.microsoft.com/office/drawing/2014/main" id="{F19290C4-99CD-457C-A5F1-0BB2F97BCD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0156"/>
          <a:stretch/>
        </p:blipFill>
        <p:spPr bwMode="auto">
          <a:xfrm>
            <a:off x="1220486" y="1450474"/>
            <a:ext cx="2526307" cy="178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E9971E7B-2091-4169-BFB4-7C12D95FE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7019" y="535718"/>
            <a:ext cx="6894456" cy="453006"/>
          </a:xfrm>
        </p:spPr>
        <p:txBody>
          <a:bodyPr>
            <a:normAutofit/>
          </a:bodyPr>
          <a:lstStyle/>
          <a:p>
            <a:pPr algn="ctr"/>
            <a:r>
              <a:rPr lang="es-MX" sz="2400" b="1" dirty="0">
                <a:solidFill>
                  <a:srgbClr val="0334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 recomendadas </a:t>
            </a:r>
            <a:endParaRPr lang="es-CL" sz="2400" b="1" dirty="0">
              <a:solidFill>
                <a:srgbClr val="E92B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B6B5EC9-1211-46D3-8902-E71472DA74E8}"/>
              </a:ext>
            </a:extLst>
          </p:cNvPr>
          <p:cNvSpPr/>
          <p:nvPr/>
        </p:nvSpPr>
        <p:spPr>
          <a:xfrm>
            <a:off x="1907291" y="3384757"/>
            <a:ext cx="11913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Spa &amp; Relax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A96BE3D-0A4B-40EE-99D9-5EDDD1F005E4}"/>
              </a:ext>
            </a:extLst>
          </p:cNvPr>
          <p:cNvSpPr/>
          <p:nvPr/>
        </p:nvSpPr>
        <p:spPr>
          <a:xfrm>
            <a:off x="9268138" y="3384757"/>
            <a:ext cx="8418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Casinos</a:t>
            </a:r>
            <a:endParaRPr lang="es-ES" sz="1400" dirty="0">
              <a:solidFill>
                <a:srgbClr val="03347E"/>
              </a:solidFill>
              <a:latin typeface="Yu Gothic" panose="020B0400000000000000" pitchFamily="34" charset="-128"/>
              <a:ea typeface="Yu Gothic" panose="020B0400000000000000" pitchFamily="34" charset="-128"/>
              <a:cs typeface="Calibri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99AB06C-88B2-4FC1-BCE4-9C88E34C38DA}"/>
              </a:ext>
            </a:extLst>
          </p:cNvPr>
          <p:cNvSpPr/>
          <p:nvPr/>
        </p:nvSpPr>
        <p:spPr>
          <a:xfrm>
            <a:off x="5190505" y="3384757"/>
            <a:ext cx="17892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Deportes acuáticos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FB1D72E8-6846-4BB9-B715-1E2D322518A7}"/>
              </a:ext>
            </a:extLst>
          </p:cNvPr>
          <p:cNvSpPr/>
          <p:nvPr/>
        </p:nvSpPr>
        <p:spPr>
          <a:xfrm>
            <a:off x="866152" y="5962914"/>
            <a:ext cx="32736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Aterrizaje de aviones en Maho Beach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94D577E0-9E46-4214-BADE-7CBA6B147B8A}"/>
              </a:ext>
            </a:extLst>
          </p:cNvPr>
          <p:cNvSpPr/>
          <p:nvPr/>
        </p:nvSpPr>
        <p:spPr>
          <a:xfrm>
            <a:off x="5606150" y="5962914"/>
            <a:ext cx="9797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Aventura 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4C0FC0B6-4EAD-4B5A-B751-1DD708E92536}"/>
              </a:ext>
            </a:extLst>
          </p:cNvPr>
          <p:cNvSpPr/>
          <p:nvPr/>
        </p:nvSpPr>
        <p:spPr>
          <a:xfrm>
            <a:off x="9336269" y="5962914"/>
            <a:ext cx="7056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Buceo</a:t>
            </a:r>
          </a:p>
        </p:txBody>
      </p:sp>
    </p:spTree>
    <p:extLst>
      <p:ext uri="{BB962C8B-B14F-4D97-AF65-F5344CB8AC3E}">
        <p14:creationId xmlns:p14="http://schemas.microsoft.com/office/powerpoint/2010/main" val="281003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Picture 14" descr="St. Martin's Best Beach Bars | TropixTraveler">
            <a:extLst>
              <a:ext uri="{FF2B5EF4-FFF2-40B4-BE49-F238E27FC236}">
                <a16:creationId xmlns:a16="http://schemas.microsoft.com/office/drawing/2014/main" id="{9DAD3CD2-FAEC-498A-8F51-335914717E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00"/>
          <a:stretch/>
        </p:blipFill>
        <p:spPr bwMode="auto">
          <a:xfrm>
            <a:off x="1518048" y="1830634"/>
            <a:ext cx="2400423" cy="160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uerto de cruceros de Sint Maarten, Antillas holandesas">
            <a:extLst>
              <a:ext uri="{FF2B5EF4-FFF2-40B4-BE49-F238E27FC236}">
                <a16:creationId xmlns:a16="http://schemas.microsoft.com/office/drawing/2014/main" id="{9DBE757D-C530-4EAE-AE70-A17DCA3B0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99" y="4311246"/>
            <a:ext cx="2424781" cy="159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xcursión en lancha motora, snorkel y playa más popular del Capitán Bob con  almuerzo | St Maarten | 2020 | Viator">
            <a:extLst>
              <a:ext uri="{FF2B5EF4-FFF2-40B4-BE49-F238E27FC236}">
                <a16:creationId xmlns:a16="http://schemas.microsoft.com/office/drawing/2014/main" id="{1628DC27-52DA-4291-BEA8-111848078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200" y="1831878"/>
            <a:ext cx="2400549" cy="15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Vacaciones en Saint Martin con nosotros - alquilar yates en getboat.com">
            <a:extLst>
              <a:ext uri="{FF2B5EF4-FFF2-40B4-BE49-F238E27FC236}">
                <a16:creationId xmlns:a16="http://schemas.microsoft.com/office/drawing/2014/main" id="{28968229-C564-4E6A-A741-05F541B26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7"/>
          <a:stretch/>
        </p:blipFill>
        <p:spPr bwMode="auto">
          <a:xfrm>
            <a:off x="4993497" y="1817544"/>
            <a:ext cx="2433937" cy="158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La Terrasse Maho - Departamentos en renta en Sint Maarten, Sint Maarten, Sint  Maarten">
            <a:extLst>
              <a:ext uri="{FF2B5EF4-FFF2-40B4-BE49-F238E27FC236}">
                <a16:creationId xmlns:a16="http://schemas.microsoft.com/office/drawing/2014/main" id="{0CFB1496-D545-4AD4-BEB9-F5A258FF3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214" y="4319925"/>
            <a:ext cx="2371177" cy="160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Bodas | Sonesta Maho Beach Resort, Casino &amp; Spa - St Maarten">
            <a:extLst>
              <a:ext uri="{FF2B5EF4-FFF2-40B4-BE49-F238E27FC236}">
                <a16:creationId xmlns:a16="http://schemas.microsoft.com/office/drawing/2014/main" id="{D64D44EC-CD05-40AF-93F5-0A8A6CB8E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7"/>
          <a:stretch/>
        </p:blipFill>
        <p:spPr bwMode="auto">
          <a:xfrm>
            <a:off x="1518048" y="4308419"/>
            <a:ext cx="2400423" cy="159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E9971E7B-2091-4169-BFB4-7C12D95FE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372" y="681037"/>
            <a:ext cx="10515600" cy="1009651"/>
          </a:xfrm>
        </p:spPr>
        <p:txBody>
          <a:bodyPr>
            <a:normAutofit/>
          </a:bodyPr>
          <a:lstStyle/>
          <a:p>
            <a:r>
              <a:rPr lang="es-MX" sz="3600" dirty="0">
                <a:solidFill>
                  <a:srgbClr val="0334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Modalidades de viaje</a:t>
            </a:r>
            <a:endParaRPr lang="es-CL" sz="3600" dirty="0">
              <a:solidFill>
                <a:srgbClr val="0334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0AA4818-9EA6-4AC3-A722-54FBDCFE1551}"/>
              </a:ext>
            </a:extLst>
          </p:cNvPr>
          <p:cNvSpPr/>
          <p:nvPr/>
        </p:nvSpPr>
        <p:spPr>
          <a:xfrm>
            <a:off x="2173164" y="3503469"/>
            <a:ext cx="11176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Sol &amp; playa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A16F4437-C8A5-42BB-8D74-A49D8A0E6687}"/>
              </a:ext>
            </a:extLst>
          </p:cNvPr>
          <p:cNvSpPr/>
          <p:nvPr/>
        </p:nvSpPr>
        <p:spPr>
          <a:xfrm>
            <a:off x="5274468" y="3503469"/>
            <a:ext cx="18774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Turismo de compras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597CB6BD-0F39-47CF-8406-450DE7155431}"/>
              </a:ext>
            </a:extLst>
          </p:cNvPr>
          <p:cNvSpPr/>
          <p:nvPr/>
        </p:nvSpPr>
        <p:spPr>
          <a:xfrm>
            <a:off x="8247370" y="3503469"/>
            <a:ext cx="28937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Naturaleza &amp; deportes acuáticos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A617E61A-C645-4094-A25D-E22072B37AD6}"/>
              </a:ext>
            </a:extLst>
          </p:cNvPr>
          <p:cNvSpPr/>
          <p:nvPr/>
        </p:nvSpPr>
        <p:spPr>
          <a:xfrm>
            <a:off x="1676235" y="6003161"/>
            <a:ext cx="21114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Bodas &amp; Lunas de Miel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3BF6E5E3-6D28-422F-8E97-F4E2B8739920}"/>
              </a:ext>
            </a:extLst>
          </p:cNvPr>
          <p:cNvSpPr/>
          <p:nvPr/>
        </p:nvSpPr>
        <p:spPr>
          <a:xfrm>
            <a:off x="5538161" y="6003161"/>
            <a:ext cx="13500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Casinos y Spa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D423A67B-84E7-4607-84D5-11232622460D}"/>
              </a:ext>
            </a:extLst>
          </p:cNvPr>
          <p:cNvSpPr/>
          <p:nvPr/>
        </p:nvSpPr>
        <p:spPr>
          <a:xfrm>
            <a:off x="8228258" y="6003161"/>
            <a:ext cx="29145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Cruceros &amp; destinos combinados</a:t>
            </a:r>
          </a:p>
        </p:txBody>
      </p:sp>
    </p:spTree>
    <p:extLst>
      <p:ext uri="{BB962C8B-B14F-4D97-AF65-F5344CB8AC3E}">
        <p14:creationId xmlns:p14="http://schemas.microsoft.com/office/powerpoint/2010/main" val="3992101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308B0D10-43D3-493C-8C8A-CCA766DC9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209" y="4111631"/>
            <a:ext cx="641203" cy="60685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62177D3-C16F-4474-BA72-5278763E6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198" y="2224234"/>
            <a:ext cx="549603" cy="66982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0F25524-DDD5-481D-BF3F-B8CD5380A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3440" y="2241408"/>
            <a:ext cx="687004" cy="66982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C752D5C-2BDF-4EF8-9BBB-0B4194914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6672" y="2213337"/>
            <a:ext cx="503803" cy="672691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E9971E7B-2091-4169-BFB4-7C12D95FE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372" y="681037"/>
            <a:ext cx="2248159" cy="1009651"/>
          </a:xfrm>
        </p:spPr>
        <p:txBody>
          <a:bodyPr>
            <a:normAutofit/>
          </a:bodyPr>
          <a:lstStyle/>
          <a:p>
            <a:r>
              <a:rPr lang="es-MX" sz="3600" dirty="0">
                <a:solidFill>
                  <a:srgbClr val="0334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endParaRPr lang="es-CL" sz="3600" dirty="0">
              <a:solidFill>
                <a:srgbClr val="0334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BF62B77-C339-418E-BF54-A3B0230FA7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7887" y="3944009"/>
            <a:ext cx="698454" cy="709904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0F5D354B-5C32-4980-BADE-37C2B51B7DF5}"/>
              </a:ext>
            </a:extLst>
          </p:cNvPr>
          <p:cNvSpPr/>
          <p:nvPr/>
        </p:nvSpPr>
        <p:spPr>
          <a:xfrm>
            <a:off x="2401196" y="3014420"/>
            <a:ext cx="21547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Representación &amp; guías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207DADD3-A974-42AD-BD04-6E62CA9E8D64}"/>
              </a:ext>
            </a:extLst>
          </p:cNvPr>
          <p:cNvSpPr/>
          <p:nvPr/>
        </p:nvSpPr>
        <p:spPr>
          <a:xfrm>
            <a:off x="2466643" y="4847726"/>
            <a:ext cx="20409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Turismo Especializado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C070CB4C-A1A8-4E4B-A3D3-96F04E3635E6}"/>
              </a:ext>
            </a:extLst>
          </p:cNvPr>
          <p:cNvSpPr/>
          <p:nvPr/>
        </p:nvSpPr>
        <p:spPr>
          <a:xfrm>
            <a:off x="7770208" y="4847726"/>
            <a:ext cx="19672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Destinos combinados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7D39EE57-5A14-4DA1-9E92-1936E877B4D0}"/>
              </a:ext>
            </a:extLst>
          </p:cNvPr>
          <p:cNvSpPr/>
          <p:nvPr/>
        </p:nvSpPr>
        <p:spPr>
          <a:xfrm>
            <a:off x="5637923" y="4847726"/>
            <a:ext cx="9989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Traslados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82E324A1-69D5-485F-9271-E0EF194AA246}"/>
              </a:ext>
            </a:extLst>
          </p:cNvPr>
          <p:cNvSpPr/>
          <p:nvPr/>
        </p:nvSpPr>
        <p:spPr>
          <a:xfrm>
            <a:off x="7774215" y="3014420"/>
            <a:ext cx="18854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Eventos e incentivos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8A899573-55CF-4548-A086-877478565F94}"/>
              </a:ext>
            </a:extLst>
          </p:cNvPr>
          <p:cNvSpPr/>
          <p:nvPr/>
        </p:nvSpPr>
        <p:spPr>
          <a:xfrm>
            <a:off x="5505132" y="3014420"/>
            <a:ext cx="11817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Excursiones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08018CB9-ED8D-43E8-87D8-B30AF086DE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5059" y="4074821"/>
            <a:ext cx="687004" cy="47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16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E9971E7B-2091-4169-BFB4-7C12D95FE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372" y="681037"/>
            <a:ext cx="10515600" cy="1009651"/>
          </a:xfrm>
        </p:spPr>
        <p:txBody>
          <a:bodyPr>
            <a:normAutofit/>
          </a:bodyPr>
          <a:lstStyle/>
          <a:p>
            <a:r>
              <a:rPr lang="es-MX" sz="3600">
                <a:solidFill>
                  <a:srgbClr val="0334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 cadenas hoteleras</a:t>
            </a:r>
            <a:endParaRPr lang="es-CL" sz="3600" dirty="0">
              <a:solidFill>
                <a:srgbClr val="0334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Divi Village Golf &amp; Beach Resort-Spanish">
            <a:extLst>
              <a:ext uri="{FF2B5EF4-FFF2-40B4-BE49-F238E27FC236}">
                <a16:creationId xmlns:a16="http://schemas.microsoft.com/office/drawing/2014/main" id="{C8645A7E-DD2D-4738-B33B-2E356A2CA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518" y="4375020"/>
            <a:ext cx="1905270" cy="87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onesta Resorts St Maarten Sudamérica - Home | Facebook">
            <a:extLst>
              <a:ext uri="{FF2B5EF4-FFF2-40B4-BE49-F238E27FC236}">
                <a16:creationId xmlns:a16="http://schemas.microsoft.com/office/drawing/2014/main" id="{82670EE3-5225-48EA-B1E3-83699F7B2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153" y="2518660"/>
            <a:ext cx="2953830" cy="148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impson Bay Resort &amp; Marina, St. Maarten - Home | Facebook">
            <a:extLst>
              <a:ext uri="{FF2B5EF4-FFF2-40B4-BE49-F238E27FC236}">
                <a16:creationId xmlns:a16="http://schemas.microsoft.com/office/drawing/2014/main" id="{5715A4E2-5967-46E0-9DFB-D90AD453E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819" y="2179683"/>
            <a:ext cx="2159527" cy="215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AMResorts incorpora cuatro nuevos complejos en México">
            <a:extLst>
              <a:ext uri="{FF2B5EF4-FFF2-40B4-BE49-F238E27FC236}">
                <a16:creationId xmlns:a16="http://schemas.microsoft.com/office/drawing/2014/main" id="{C22649E8-FD7E-4B3E-91E2-3E2B01C38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" t="12453" r="3005" b="15260"/>
          <a:stretch/>
        </p:blipFill>
        <p:spPr bwMode="auto">
          <a:xfrm>
            <a:off x="4888392" y="4565401"/>
            <a:ext cx="2159527" cy="91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The Westin Resort &amp; Spa, Cancun | Masscoti">
            <a:extLst>
              <a:ext uri="{FF2B5EF4-FFF2-40B4-BE49-F238E27FC236}">
                <a16:creationId xmlns:a16="http://schemas.microsoft.com/office/drawing/2014/main" id="{D4FF642F-88FD-42C0-839A-A721664E1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245" y="4318176"/>
            <a:ext cx="1759571" cy="87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223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724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parada, firmar&#10;&#10;Descripción generada automáticamente">
            <a:extLst>
              <a:ext uri="{FF2B5EF4-FFF2-40B4-BE49-F238E27FC236}">
                <a16:creationId xmlns:a16="http://schemas.microsoft.com/office/drawing/2014/main" id="{6D5EF87D-955D-4CEB-A175-6E0104C4C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8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8811464-AF5A-4AA0-B4D8-68C13EE991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27" b="118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3B79E20A-CCA2-4EF2-B0F4-8520C49ED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57" y="127949"/>
            <a:ext cx="9076426" cy="1860490"/>
          </a:xfrm>
        </p:spPr>
        <p:txBody>
          <a:bodyPr>
            <a:normAutofit/>
          </a:bodyPr>
          <a:lstStyle/>
          <a:p>
            <a:r>
              <a:rPr lang="es-MX" dirty="0">
                <a:solidFill>
                  <a:srgbClr val="03347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Capacitación destino</a:t>
            </a:r>
            <a:br>
              <a:rPr lang="es-MX" dirty="0">
                <a:solidFill>
                  <a:srgbClr val="03347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s-MX" dirty="0">
                <a:solidFill>
                  <a:srgbClr val="03347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                  </a:t>
            </a:r>
            <a:r>
              <a:rPr lang="es-CL" sz="6600" b="1" dirty="0">
                <a:solidFill>
                  <a:srgbClr val="03347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Sint Maarten</a:t>
            </a:r>
            <a:endParaRPr lang="es-CL" b="1" dirty="0">
              <a:solidFill>
                <a:srgbClr val="03347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84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FCCCE7A6-6A5F-41FB-836B-426B632B3025}"/>
              </a:ext>
            </a:extLst>
          </p:cNvPr>
          <p:cNvSpPr/>
          <p:nvPr/>
        </p:nvSpPr>
        <p:spPr>
          <a:xfrm>
            <a:off x="0" y="0"/>
            <a:ext cx="12192000" cy="1833385"/>
          </a:xfrm>
          <a:prstGeom prst="rect">
            <a:avLst/>
          </a:prstGeom>
          <a:solidFill>
            <a:srgbClr val="8AB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5E91B95-DF31-41BB-998A-B3825437C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7900"/>
            <a:ext cx="12192000" cy="5427335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5EFC03D5-6F34-432F-A7DE-F9E096B0C743}"/>
              </a:ext>
            </a:extLst>
          </p:cNvPr>
          <p:cNvSpPr/>
          <p:nvPr/>
        </p:nvSpPr>
        <p:spPr>
          <a:xfrm>
            <a:off x="486202" y="561288"/>
            <a:ext cx="4698414" cy="123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sz="1400" b="0" i="0" dirty="0">
                <a:solidFill>
                  <a:srgbClr val="4D5156"/>
                </a:solidFill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SAN MARTÍN ES PARTE DE LAS ISLAS DE BARLOVENTO EN EL MAR CARIBE. INCLUYE 2 PAÍSES SEPARADOS, DIVIDIDOS ENTRE EL LADO FRANCÉS DEL NORTE, LLAMADO SAN MARTÍN, Y SU LADO NEERLANDÉS EN EL SUR, SINT MAARTEN</a:t>
            </a:r>
            <a:endParaRPr lang="es-CL" sz="1400" dirty="0">
              <a:effectLst/>
              <a:latin typeface="Yu Gothic" panose="020B0400000000000000" pitchFamily="34" charset="-128"/>
              <a:ea typeface="Yu Gothic" panose="020B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A0E8431-3DF5-4BBA-850B-6187523E873D}"/>
              </a:ext>
            </a:extLst>
          </p:cNvPr>
          <p:cNvSpPr/>
          <p:nvPr/>
        </p:nvSpPr>
        <p:spPr>
          <a:xfrm>
            <a:off x="0" y="6027429"/>
            <a:ext cx="12192000" cy="856276"/>
          </a:xfrm>
          <a:prstGeom prst="rect">
            <a:avLst/>
          </a:prstGeom>
          <a:solidFill>
            <a:srgbClr val="8AB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7A8231C-A56C-46B8-AB7C-32A213E3F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028" y="255485"/>
            <a:ext cx="3275095" cy="218339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D1934874-934C-45FF-BFB6-5844A2EF207A}"/>
              </a:ext>
            </a:extLst>
          </p:cNvPr>
          <p:cNvSpPr/>
          <p:nvPr/>
        </p:nvSpPr>
        <p:spPr>
          <a:xfrm>
            <a:off x="8441028" y="2100327"/>
            <a:ext cx="575481" cy="338554"/>
          </a:xfrm>
          <a:prstGeom prst="rect">
            <a:avLst/>
          </a:prstGeom>
          <a:solidFill>
            <a:srgbClr val="9CC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8ACCC9D-62F3-4967-ACA4-6DE4797E0496}"/>
              </a:ext>
            </a:extLst>
          </p:cNvPr>
          <p:cNvSpPr/>
          <p:nvPr/>
        </p:nvSpPr>
        <p:spPr>
          <a:xfrm>
            <a:off x="11140642" y="2100327"/>
            <a:ext cx="575481" cy="338554"/>
          </a:xfrm>
          <a:prstGeom prst="rect">
            <a:avLst/>
          </a:prstGeom>
          <a:solidFill>
            <a:srgbClr val="9CC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23B7CC38-B4FC-40F4-8B71-33F7E117367E}"/>
              </a:ext>
            </a:extLst>
          </p:cNvPr>
          <p:cNvCxnSpPr>
            <a:cxnSpLocks/>
          </p:cNvCxnSpPr>
          <p:nvPr/>
        </p:nvCxnSpPr>
        <p:spPr>
          <a:xfrm>
            <a:off x="10078575" y="2440437"/>
            <a:ext cx="5730" cy="1510058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0A9038CE-8036-425E-81EF-129CC7239F0F}"/>
              </a:ext>
            </a:extLst>
          </p:cNvPr>
          <p:cNvCxnSpPr>
            <a:cxnSpLocks/>
          </p:cNvCxnSpPr>
          <p:nvPr/>
        </p:nvCxnSpPr>
        <p:spPr>
          <a:xfrm flipV="1">
            <a:off x="8674991" y="3950495"/>
            <a:ext cx="1403584" cy="795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n 2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8496CBE2-1510-4A4A-A3BD-AC58658E2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827" y="2239088"/>
            <a:ext cx="343936" cy="343936"/>
          </a:xfrm>
          <a:prstGeom prst="rect">
            <a:avLst/>
          </a:prstGeom>
        </p:spPr>
      </p:pic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672D8FE7-EBFE-4E83-B364-1A12CF83E64C}"/>
              </a:ext>
            </a:extLst>
          </p:cNvPr>
          <p:cNvCxnSpPr>
            <a:cxnSpLocks/>
          </p:cNvCxnSpPr>
          <p:nvPr/>
        </p:nvCxnSpPr>
        <p:spPr>
          <a:xfrm>
            <a:off x="9505360" y="1794574"/>
            <a:ext cx="0" cy="448771"/>
          </a:xfrm>
          <a:prstGeom prst="line">
            <a:avLst/>
          </a:prstGeom>
          <a:ln w="28575">
            <a:solidFill>
              <a:srgbClr val="03347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93E47497-A68C-4192-9291-6D713C6C3912}"/>
              </a:ext>
            </a:extLst>
          </p:cNvPr>
          <p:cNvSpPr txBox="1"/>
          <p:nvPr/>
        </p:nvSpPr>
        <p:spPr>
          <a:xfrm>
            <a:off x="7934910" y="2609997"/>
            <a:ext cx="21631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rgbClr val="03347E"/>
                </a:solidFill>
              </a:rPr>
              <a:t>ST MAARTEN (SXM)</a:t>
            </a:r>
            <a:endParaRPr lang="es-CL" sz="1600" b="1" dirty="0">
              <a:solidFill>
                <a:srgbClr val="0334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108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Las clavijas a utilizar En la República Dominicana son del tipo B">
            <a:extLst>
              <a:ext uri="{FF2B5EF4-FFF2-40B4-BE49-F238E27FC236}">
                <a16:creationId xmlns:a16="http://schemas.microsoft.com/office/drawing/2014/main" id="{8E4D2F63-386A-46FB-A67A-6482C5474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00" y="4444954"/>
            <a:ext cx="1230653" cy="106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40C18FC0-0C43-4C81-A6C1-C068E41063DB}"/>
              </a:ext>
            </a:extLst>
          </p:cNvPr>
          <p:cNvSpPr/>
          <p:nvPr/>
        </p:nvSpPr>
        <p:spPr>
          <a:xfrm>
            <a:off x="1166435" y="1225937"/>
            <a:ext cx="2030135" cy="385893"/>
          </a:xfrm>
          <a:prstGeom prst="rect">
            <a:avLst/>
          </a:prstGeom>
          <a:solidFill>
            <a:srgbClr val="03347E"/>
          </a:solidFill>
          <a:ln>
            <a:solidFill>
              <a:srgbClr val="0334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latin typeface="Yu Gothic" panose="020B0400000000000000" pitchFamily="34" charset="-128"/>
                <a:ea typeface="Yu Gothic" panose="020B0400000000000000" pitchFamily="34" charset="-128"/>
              </a:rPr>
              <a:t>CAPITAL</a:t>
            </a:r>
            <a:endParaRPr lang="es-CL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B6D2E28-D554-47E1-AC0F-1EF69874D249}"/>
              </a:ext>
            </a:extLst>
          </p:cNvPr>
          <p:cNvSpPr txBox="1"/>
          <p:nvPr/>
        </p:nvSpPr>
        <p:spPr>
          <a:xfrm>
            <a:off x="1166435" y="1611830"/>
            <a:ext cx="2030135" cy="338554"/>
          </a:xfrm>
          <a:prstGeom prst="rect">
            <a:avLst/>
          </a:prstGeom>
          <a:noFill/>
          <a:ln>
            <a:solidFill>
              <a:srgbClr val="03347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600" dirty="0" err="1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Philipsburg</a:t>
            </a:r>
            <a:endParaRPr lang="es-CL" sz="1600" dirty="0">
              <a:solidFill>
                <a:srgbClr val="03347E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7E7D109-5730-43E6-ABD3-12B872280FB7}"/>
              </a:ext>
            </a:extLst>
          </p:cNvPr>
          <p:cNvSpPr/>
          <p:nvPr/>
        </p:nvSpPr>
        <p:spPr>
          <a:xfrm>
            <a:off x="4818260" y="1225937"/>
            <a:ext cx="2030135" cy="385893"/>
          </a:xfrm>
          <a:prstGeom prst="rect">
            <a:avLst/>
          </a:prstGeom>
          <a:solidFill>
            <a:srgbClr val="03347E"/>
          </a:solidFill>
          <a:ln>
            <a:solidFill>
              <a:srgbClr val="0334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latin typeface="Yu Gothic" panose="020B0400000000000000" pitchFamily="34" charset="-128"/>
                <a:ea typeface="Yu Gothic" panose="020B0400000000000000" pitchFamily="34" charset="-128"/>
              </a:rPr>
              <a:t>POBLACIÓN</a:t>
            </a:r>
            <a:endParaRPr lang="es-CL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C078257-3E4F-4626-B3C7-D6809343C59E}"/>
              </a:ext>
            </a:extLst>
          </p:cNvPr>
          <p:cNvSpPr txBox="1"/>
          <p:nvPr/>
        </p:nvSpPr>
        <p:spPr>
          <a:xfrm>
            <a:off x="4818260" y="1611830"/>
            <a:ext cx="2030135" cy="338554"/>
          </a:xfrm>
          <a:prstGeom prst="rect">
            <a:avLst/>
          </a:prstGeom>
          <a:noFill/>
          <a:ln>
            <a:solidFill>
              <a:srgbClr val="03347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40.700</a:t>
            </a:r>
            <a:endParaRPr lang="es-CL" sz="1600" dirty="0">
              <a:solidFill>
                <a:srgbClr val="03347E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C7B03AF-5E25-40D1-9353-64EEF7129807}"/>
              </a:ext>
            </a:extLst>
          </p:cNvPr>
          <p:cNvSpPr/>
          <p:nvPr/>
        </p:nvSpPr>
        <p:spPr>
          <a:xfrm>
            <a:off x="8470085" y="1225937"/>
            <a:ext cx="2030135" cy="385893"/>
          </a:xfrm>
          <a:prstGeom prst="rect">
            <a:avLst/>
          </a:prstGeom>
          <a:solidFill>
            <a:srgbClr val="03347E"/>
          </a:solidFill>
          <a:ln>
            <a:solidFill>
              <a:srgbClr val="0334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latin typeface="Yu Gothic" panose="020B0400000000000000" pitchFamily="34" charset="-128"/>
                <a:ea typeface="Yu Gothic" panose="020B0400000000000000" pitchFamily="34" charset="-128"/>
              </a:rPr>
              <a:t>IDIOMA</a:t>
            </a:r>
            <a:endParaRPr lang="es-CL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D6BDB51-A2CF-4309-B9E9-7BEF43D93378}"/>
              </a:ext>
            </a:extLst>
          </p:cNvPr>
          <p:cNvSpPr txBox="1"/>
          <p:nvPr/>
        </p:nvSpPr>
        <p:spPr>
          <a:xfrm>
            <a:off x="8470085" y="1611830"/>
            <a:ext cx="2030135" cy="584775"/>
          </a:xfrm>
          <a:prstGeom prst="rect">
            <a:avLst/>
          </a:prstGeom>
          <a:noFill/>
          <a:ln>
            <a:solidFill>
              <a:srgbClr val="03347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Neerlandés e Inglés</a:t>
            </a:r>
            <a:endParaRPr lang="es-CL" sz="1600" dirty="0">
              <a:solidFill>
                <a:srgbClr val="03347E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D9D0DC7-CF38-4F66-9F42-35AF52504521}"/>
              </a:ext>
            </a:extLst>
          </p:cNvPr>
          <p:cNvSpPr/>
          <p:nvPr/>
        </p:nvSpPr>
        <p:spPr>
          <a:xfrm>
            <a:off x="1166435" y="3043106"/>
            <a:ext cx="2030135" cy="385893"/>
          </a:xfrm>
          <a:prstGeom prst="rect">
            <a:avLst/>
          </a:prstGeom>
          <a:solidFill>
            <a:srgbClr val="03347E"/>
          </a:solidFill>
          <a:ln>
            <a:solidFill>
              <a:srgbClr val="0334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latin typeface="Yu Gothic" panose="020B0400000000000000" pitchFamily="34" charset="-128"/>
                <a:ea typeface="Yu Gothic" panose="020B0400000000000000" pitchFamily="34" charset="-128"/>
              </a:rPr>
              <a:t>CLIMA</a:t>
            </a:r>
            <a:endParaRPr lang="es-CL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908E850-93AD-4B78-8384-DECA73A06D85}"/>
              </a:ext>
            </a:extLst>
          </p:cNvPr>
          <p:cNvSpPr txBox="1"/>
          <p:nvPr/>
        </p:nvSpPr>
        <p:spPr>
          <a:xfrm>
            <a:off x="1166435" y="3428999"/>
            <a:ext cx="2030135" cy="2462213"/>
          </a:xfrm>
          <a:prstGeom prst="rect">
            <a:avLst/>
          </a:prstGeom>
          <a:noFill/>
          <a:ln>
            <a:solidFill>
              <a:srgbClr val="03347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Tropical  Cálido</a:t>
            </a:r>
          </a:p>
          <a:p>
            <a:endParaRPr lang="es-ES" sz="1400" dirty="0">
              <a:solidFill>
                <a:srgbClr val="03347E"/>
              </a:solidFill>
              <a:latin typeface="Yu Gothic" panose="020B0400000000000000" pitchFamily="34" charset="-128"/>
              <a:ea typeface="Yu Gothic" panose="020B0400000000000000" pitchFamily="34" charset="-128"/>
              <a:cs typeface="Calibri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T</a:t>
            </a:r>
            <a:r>
              <a:rPr lang="es-CL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ª promedio</a:t>
            </a:r>
            <a:r>
              <a:rPr lang="es-ES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: 28ºC.</a:t>
            </a:r>
          </a:p>
          <a:p>
            <a:r>
              <a:rPr lang="es-ES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T</a:t>
            </a:r>
            <a:r>
              <a:rPr lang="es-CL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ª</a:t>
            </a:r>
            <a:r>
              <a:rPr lang="es-ES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 media costa: 24ºC en invierno y 34ºC en verano.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400" dirty="0">
              <a:solidFill>
                <a:srgbClr val="03347E"/>
              </a:solidFill>
              <a:latin typeface="Yu Gothic" panose="020B0400000000000000" pitchFamily="34" charset="-128"/>
              <a:ea typeface="Yu Gothic" panose="020B0400000000000000" pitchFamily="34" charset="-128"/>
              <a:cs typeface="Calibri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Promedio de humedad relativa: 70%.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313BD1AD-72BF-4836-94D7-AD9CF87A72A7}"/>
              </a:ext>
            </a:extLst>
          </p:cNvPr>
          <p:cNvSpPr/>
          <p:nvPr/>
        </p:nvSpPr>
        <p:spPr>
          <a:xfrm>
            <a:off x="4818260" y="3043106"/>
            <a:ext cx="2030135" cy="385893"/>
          </a:xfrm>
          <a:prstGeom prst="rect">
            <a:avLst/>
          </a:prstGeom>
          <a:solidFill>
            <a:srgbClr val="03347E"/>
          </a:solidFill>
          <a:ln>
            <a:solidFill>
              <a:srgbClr val="0334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latin typeface="Yu Gothic" panose="020B0400000000000000" pitchFamily="34" charset="-128"/>
                <a:ea typeface="Yu Gothic" panose="020B0400000000000000" pitchFamily="34" charset="-128"/>
              </a:rPr>
              <a:t>ELECTRICIDAD</a:t>
            </a:r>
            <a:endParaRPr lang="es-CL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433EEAF-9C0A-4AA0-8335-6610C25137A8}"/>
              </a:ext>
            </a:extLst>
          </p:cNvPr>
          <p:cNvSpPr txBox="1"/>
          <p:nvPr/>
        </p:nvSpPr>
        <p:spPr>
          <a:xfrm>
            <a:off x="4818260" y="3428999"/>
            <a:ext cx="2030135" cy="1969770"/>
          </a:xfrm>
          <a:prstGeom prst="rect">
            <a:avLst/>
          </a:prstGeom>
          <a:noFill/>
          <a:ln>
            <a:solidFill>
              <a:srgbClr val="03347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110 V 60 Hz, Tipo: A / B</a:t>
            </a:r>
          </a:p>
          <a:p>
            <a:pPr algn="ctr"/>
            <a:endParaRPr lang="es-ES" sz="1100" dirty="0">
              <a:solidFill>
                <a:srgbClr val="03347E"/>
              </a:solidFill>
              <a:latin typeface="Yu Gothic" panose="020B0400000000000000" pitchFamily="34" charset="-128"/>
              <a:ea typeface="Yu Gothic" panose="020B0400000000000000" pitchFamily="34" charset="-128"/>
              <a:cs typeface="Calibri" pitchFamily="34" charset="0"/>
            </a:endParaRPr>
          </a:p>
          <a:p>
            <a:pPr algn="ctr"/>
            <a:endParaRPr lang="es-ES" sz="1100" dirty="0">
              <a:solidFill>
                <a:srgbClr val="03347E"/>
              </a:solidFill>
              <a:latin typeface="Yu Gothic" panose="020B0400000000000000" pitchFamily="34" charset="-128"/>
              <a:ea typeface="Yu Gothic" panose="020B0400000000000000" pitchFamily="34" charset="-128"/>
              <a:cs typeface="Calibri" pitchFamily="34" charset="0"/>
            </a:endParaRPr>
          </a:p>
          <a:p>
            <a:pPr algn="ctr"/>
            <a:endParaRPr lang="es-ES" sz="1100" dirty="0">
              <a:solidFill>
                <a:srgbClr val="03347E"/>
              </a:solidFill>
              <a:latin typeface="Yu Gothic" panose="020B0400000000000000" pitchFamily="34" charset="-128"/>
              <a:ea typeface="Yu Gothic" panose="020B0400000000000000" pitchFamily="34" charset="-128"/>
              <a:cs typeface="Calibri" pitchFamily="34" charset="0"/>
            </a:endParaRPr>
          </a:p>
          <a:p>
            <a:pPr algn="ctr"/>
            <a:endParaRPr lang="es-ES" sz="1100" dirty="0">
              <a:solidFill>
                <a:srgbClr val="03347E"/>
              </a:solidFill>
              <a:latin typeface="Yu Gothic" panose="020B0400000000000000" pitchFamily="34" charset="-128"/>
              <a:ea typeface="Yu Gothic" panose="020B0400000000000000" pitchFamily="34" charset="-128"/>
              <a:cs typeface="Calibri" pitchFamily="34" charset="0"/>
            </a:endParaRPr>
          </a:p>
          <a:p>
            <a:pPr algn="ctr"/>
            <a:endParaRPr lang="es-ES" sz="1100" dirty="0">
              <a:solidFill>
                <a:srgbClr val="03347E"/>
              </a:solidFill>
              <a:latin typeface="Yu Gothic" panose="020B0400000000000000" pitchFamily="34" charset="-128"/>
              <a:ea typeface="Yu Gothic" panose="020B0400000000000000" pitchFamily="34" charset="-128"/>
              <a:cs typeface="Calibri" pitchFamily="34" charset="0"/>
            </a:endParaRPr>
          </a:p>
          <a:p>
            <a:pPr algn="ctr"/>
            <a:endParaRPr lang="es-ES" sz="1100" dirty="0">
              <a:solidFill>
                <a:srgbClr val="03347E"/>
              </a:solidFill>
              <a:latin typeface="Yu Gothic" panose="020B0400000000000000" pitchFamily="34" charset="-128"/>
              <a:ea typeface="Yu Gothic" panose="020B0400000000000000" pitchFamily="34" charset="-128"/>
              <a:cs typeface="Calibri" pitchFamily="34" charset="0"/>
            </a:endParaRPr>
          </a:p>
          <a:p>
            <a:pPr algn="ctr"/>
            <a:endParaRPr lang="es-ES" sz="1100" dirty="0">
              <a:solidFill>
                <a:srgbClr val="03347E"/>
              </a:solidFill>
              <a:latin typeface="Yu Gothic" panose="020B0400000000000000" pitchFamily="34" charset="-128"/>
              <a:ea typeface="Yu Gothic" panose="020B0400000000000000" pitchFamily="34" charset="-128"/>
              <a:cs typeface="Calibri" pitchFamily="34" charset="0"/>
            </a:endParaRPr>
          </a:p>
          <a:p>
            <a:pPr algn="ctr"/>
            <a:endParaRPr lang="es-ES" sz="1100" dirty="0">
              <a:solidFill>
                <a:srgbClr val="03347E"/>
              </a:solidFill>
              <a:latin typeface="Yu Gothic" panose="020B0400000000000000" pitchFamily="34" charset="-128"/>
              <a:ea typeface="Yu Gothic" panose="020B0400000000000000" pitchFamily="34" charset="-128"/>
              <a:cs typeface="Calibri" pitchFamily="34" charset="0"/>
            </a:endParaRPr>
          </a:p>
          <a:p>
            <a:pPr algn="ctr"/>
            <a:endParaRPr lang="es-ES" sz="1100" dirty="0">
              <a:solidFill>
                <a:srgbClr val="03347E"/>
              </a:solidFill>
              <a:latin typeface="Yu Gothic" panose="020B0400000000000000" pitchFamily="34" charset="-128"/>
              <a:ea typeface="Yu Gothic" panose="020B0400000000000000" pitchFamily="34" charset="-128"/>
              <a:cs typeface="Calibri" pitchFamily="34" charset="0"/>
            </a:endParaRPr>
          </a:p>
          <a:p>
            <a:pPr algn="ctr"/>
            <a:endParaRPr lang="es-ES" sz="1100" dirty="0">
              <a:solidFill>
                <a:srgbClr val="03347E"/>
              </a:solidFill>
              <a:latin typeface="Yu Gothic" panose="020B0400000000000000" pitchFamily="34" charset="-128"/>
              <a:ea typeface="Yu Gothic" panose="020B0400000000000000" pitchFamily="34" charset="-128"/>
              <a:cs typeface="Calibri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3E47F162-778A-4F88-99E6-617E87E1E16D}"/>
              </a:ext>
            </a:extLst>
          </p:cNvPr>
          <p:cNvSpPr/>
          <p:nvPr/>
        </p:nvSpPr>
        <p:spPr>
          <a:xfrm>
            <a:off x="8470085" y="3043106"/>
            <a:ext cx="2030135" cy="385893"/>
          </a:xfrm>
          <a:prstGeom prst="rect">
            <a:avLst/>
          </a:prstGeom>
          <a:solidFill>
            <a:srgbClr val="03347E"/>
          </a:solidFill>
          <a:ln>
            <a:solidFill>
              <a:srgbClr val="0334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latin typeface="Yu Gothic" panose="020B0400000000000000" pitchFamily="34" charset="-128"/>
                <a:ea typeface="Yu Gothic" panose="020B0400000000000000" pitchFamily="34" charset="-128"/>
              </a:rPr>
              <a:t>MONEDA</a:t>
            </a:r>
            <a:endParaRPr lang="es-CL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9720138-E6ED-4DD2-8E36-1A1C58E85D23}"/>
              </a:ext>
            </a:extLst>
          </p:cNvPr>
          <p:cNvSpPr txBox="1"/>
          <p:nvPr/>
        </p:nvSpPr>
        <p:spPr>
          <a:xfrm>
            <a:off x="8470085" y="3428999"/>
            <a:ext cx="2030135" cy="1169551"/>
          </a:xfrm>
          <a:prstGeom prst="rect">
            <a:avLst/>
          </a:prstGeom>
          <a:noFill/>
          <a:ln>
            <a:solidFill>
              <a:srgbClr val="03347E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Florín Antillano         neerlandés  (ANG): </a:t>
            </a:r>
            <a:r>
              <a:rPr lang="es-ES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moneda nacional que debe ser usada por extranjeros.</a:t>
            </a:r>
          </a:p>
        </p:txBody>
      </p:sp>
      <p:pic>
        <p:nvPicPr>
          <p:cNvPr id="2" name="Picture 4" descr="Las clavijas a utilizar En la República Dominicana son del tipo A">
            <a:extLst>
              <a:ext uri="{FF2B5EF4-FFF2-40B4-BE49-F238E27FC236}">
                <a16:creationId xmlns:a16="http://schemas.microsoft.com/office/drawing/2014/main" id="{AC465ACD-8888-4875-8DF4-ADF24D7A7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472" y="3830933"/>
            <a:ext cx="1230653" cy="106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135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E9971E7B-2091-4169-BFB4-7C12D95FE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372" y="681037"/>
            <a:ext cx="10515600" cy="1009651"/>
          </a:xfrm>
        </p:spPr>
        <p:txBody>
          <a:bodyPr>
            <a:normAutofit/>
          </a:bodyPr>
          <a:lstStyle/>
          <a:p>
            <a:r>
              <a:rPr lang="es-MX" sz="3600" dirty="0">
                <a:solidFill>
                  <a:srgbClr val="0334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 de cambio</a:t>
            </a:r>
            <a:endParaRPr lang="es-CL" sz="3600" dirty="0">
              <a:solidFill>
                <a:srgbClr val="0334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307A9B0-78CE-49CE-A683-5DA0170838A8}"/>
              </a:ext>
            </a:extLst>
          </p:cNvPr>
          <p:cNvSpPr/>
          <p:nvPr/>
        </p:nvSpPr>
        <p:spPr>
          <a:xfrm>
            <a:off x="695694" y="1970804"/>
            <a:ext cx="68225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s-MX" b="0" i="0" dirty="0">
                <a:solidFill>
                  <a:srgbClr val="434343"/>
                </a:solidFill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La moneda que se utiliza en </a:t>
            </a:r>
            <a:r>
              <a:rPr lang="es-CL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St. Maarten </a:t>
            </a:r>
            <a:r>
              <a:rPr lang="es-MX" b="0" i="0" dirty="0">
                <a:solidFill>
                  <a:srgbClr val="434343"/>
                </a:solidFill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es el Florín Antillano (ANG), o simplemente el florín. En los bancos, el tipo de cambio es de 1,78 o 1,82 ANG, dependiendo de si está comprando o vendiendo.</a:t>
            </a:r>
          </a:p>
          <a:p>
            <a:pPr algn="just" fontAlgn="base"/>
            <a:r>
              <a:rPr lang="es-MX" b="0" i="0" dirty="0">
                <a:solidFill>
                  <a:srgbClr val="434343"/>
                </a:solidFill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Los </a:t>
            </a:r>
            <a:r>
              <a:rPr lang="es-MX" b="1" i="0" dirty="0">
                <a:solidFill>
                  <a:srgbClr val="434343"/>
                </a:solidFill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dólares estadounidenses se pueden usar en todas partes de St. Maarten</a:t>
            </a:r>
            <a:r>
              <a:rPr lang="es-MX" b="0" i="0" dirty="0">
                <a:solidFill>
                  <a:srgbClr val="434343"/>
                </a:solidFill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. En las tiendas y los restaurantes, el tipo de cambio utilizado generalmente es de 1 USD = 1,75 ANG para facilitar el cálculo.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BA76605-FB18-4FEF-A184-BB5449504798}"/>
              </a:ext>
            </a:extLst>
          </p:cNvPr>
          <p:cNvSpPr/>
          <p:nvPr/>
        </p:nvSpPr>
        <p:spPr>
          <a:xfrm>
            <a:off x="8438389" y="4002067"/>
            <a:ext cx="24843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b="1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1 </a:t>
            </a:r>
            <a:r>
              <a:rPr lang="es-ES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USD</a:t>
            </a:r>
            <a:r>
              <a:rPr lang="es-ES" b="1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 </a:t>
            </a:r>
            <a:r>
              <a:rPr lang="es-ES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 = </a:t>
            </a:r>
            <a:r>
              <a:rPr lang="es-ES" b="1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1,80 </a:t>
            </a:r>
            <a:r>
              <a:rPr lang="es-ES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ANG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F1C004F-7566-4A85-A6CB-CC7AB7030588}"/>
              </a:ext>
            </a:extLst>
          </p:cNvPr>
          <p:cNvSpPr/>
          <p:nvPr/>
        </p:nvSpPr>
        <p:spPr>
          <a:xfrm>
            <a:off x="3056113" y="5552162"/>
            <a:ext cx="6079773" cy="78711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058" name="Picture 10" descr="Resultado de imagen para seguridad icono">
            <a:extLst>
              <a:ext uri="{FF2B5EF4-FFF2-40B4-BE49-F238E27FC236}">
                <a16:creationId xmlns:a16="http://schemas.microsoft.com/office/drawing/2014/main" id="{48945C5F-D344-40F7-A518-DF7DF1F5B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342" y="5636749"/>
            <a:ext cx="617941" cy="61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2008ED52-2DB4-47D4-A9F4-331C5827881D}"/>
              </a:ext>
            </a:extLst>
          </p:cNvPr>
          <p:cNvSpPr/>
          <p:nvPr/>
        </p:nvSpPr>
        <p:spPr>
          <a:xfrm>
            <a:off x="4106952" y="5669915"/>
            <a:ext cx="4862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El cambio se puede realizar en Casas de Cambio establecidas, en aeropuertos y hoteles.</a:t>
            </a:r>
          </a:p>
        </p:txBody>
      </p:sp>
      <p:pic>
        <p:nvPicPr>
          <p:cNvPr id="2050" name="Picture 2" descr="Florín de las Antillas Holandesas - Netherlands Antillean guilder - qwe.wiki">
            <a:extLst>
              <a:ext uri="{FF2B5EF4-FFF2-40B4-BE49-F238E27FC236}">
                <a16:creationId xmlns:a16="http://schemas.microsoft.com/office/drawing/2014/main" id="{11F542BE-5518-43A8-BB76-8D2A50E2A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496" y="1970804"/>
            <a:ext cx="3444128" cy="155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904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E9971E7B-2091-4169-BFB4-7C12D95FE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372" y="681037"/>
            <a:ext cx="10515600" cy="1009651"/>
          </a:xfrm>
        </p:spPr>
        <p:txBody>
          <a:bodyPr>
            <a:normAutofit/>
          </a:bodyPr>
          <a:lstStyle/>
          <a:p>
            <a:r>
              <a:rPr lang="es-MX" sz="3600" dirty="0">
                <a:solidFill>
                  <a:srgbClr val="0334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Formas de pago </a:t>
            </a:r>
            <a:r>
              <a:rPr lang="es-MX" sz="1800" dirty="0">
                <a:solidFill>
                  <a:srgbClr val="0334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TARJETA DE CRÉDITO INTERNACIONAL / EFECTIVO</a:t>
            </a:r>
            <a:endParaRPr lang="es-CL" sz="3600" dirty="0">
              <a:solidFill>
                <a:srgbClr val="0334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Resultado de imagen para american express santander">
            <a:extLst>
              <a:ext uri="{FF2B5EF4-FFF2-40B4-BE49-F238E27FC236}">
                <a16:creationId xmlns:a16="http://schemas.microsoft.com/office/drawing/2014/main" id="{D86D2709-1B08-4199-B338-5C5F65630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45" y="3110852"/>
            <a:ext cx="2219519" cy="139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sultado de imagen para tarjeta visa credito">
            <a:extLst>
              <a:ext uri="{FF2B5EF4-FFF2-40B4-BE49-F238E27FC236}">
                <a16:creationId xmlns:a16="http://schemas.microsoft.com/office/drawing/2014/main" id="{C00C67FB-3737-4C44-BB73-14DB1F1B5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289" y="3146893"/>
            <a:ext cx="2219519" cy="140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1B2E1DE-57F1-47C7-8687-A92242F98D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4809"/>
          <a:stretch/>
        </p:blipFill>
        <p:spPr>
          <a:xfrm>
            <a:off x="623322" y="3410150"/>
            <a:ext cx="875478" cy="874558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2C815BA8-2F53-4C1B-8D99-45BBCD77850C}"/>
              </a:ext>
            </a:extLst>
          </p:cNvPr>
          <p:cNvSpPr/>
          <p:nvPr/>
        </p:nvSpPr>
        <p:spPr>
          <a:xfrm>
            <a:off x="7749401" y="3159206"/>
            <a:ext cx="33700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La mayoría de los cajeros automáticos de </a:t>
            </a:r>
            <a:r>
              <a:rPr lang="es-C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St. Maarten </a:t>
            </a: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aceptan tarjetas bancarias internacionales de Visa, MasterCard, American Express, entre otras.</a:t>
            </a:r>
            <a:endParaRPr lang="es-CL" sz="1600" dirty="0">
              <a:solidFill>
                <a:schemeClr val="tx1">
                  <a:lumMod val="85000"/>
                  <a:lumOff val="1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791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A393CB64-D762-4C07-81B7-208DECEC178D}"/>
              </a:ext>
            </a:extLst>
          </p:cNvPr>
          <p:cNvSpPr/>
          <p:nvPr/>
        </p:nvSpPr>
        <p:spPr>
          <a:xfrm>
            <a:off x="1429107" y="671105"/>
            <a:ext cx="2030135" cy="385893"/>
          </a:xfrm>
          <a:prstGeom prst="rect">
            <a:avLst/>
          </a:prstGeom>
          <a:solidFill>
            <a:srgbClr val="03347E"/>
          </a:solidFill>
          <a:ln>
            <a:solidFill>
              <a:srgbClr val="0334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latin typeface="Yu Gothic" panose="020B0400000000000000" pitchFamily="34" charset="-128"/>
                <a:ea typeface="Yu Gothic" panose="020B0400000000000000" pitchFamily="34" charset="-128"/>
              </a:rPr>
              <a:t>SEGURIDAD</a:t>
            </a:r>
            <a:endParaRPr lang="es-CL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781E4CE-D6AE-4F81-88CC-B184B1D147EE}"/>
              </a:ext>
            </a:extLst>
          </p:cNvPr>
          <p:cNvSpPr txBox="1"/>
          <p:nvPr/>
        </p:nvSpPr>
        <p:spPr>
          <a:xfrm>
            <a:off x="1429107" y="1056998"/>
            <a:ext cx="2030135" cy="1600438"/>
          </a:xfrm>
          <a:prstGeom prst="rect">
            <a:avLst/>
          </a:prstGeom>
          <a:noFill/>
          <a:ln>
            <a:solidFill>
              <a:srgbClr val="03347E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MX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Es una isla muy amistosa con niveles altos de seguridad. De todas formas te recomendamos tener precaución con tus objetos personales.</a:t>
            </a:r>
            <a:endParaRPr lang="es-ES" sz="1400" dirty="0">
              <a:solidFill>
                <a:srgbClr val="03347E"/>
              </a:solidFill>
              <a:latin typeface="Yu Gothic" panose="020B0400000000000000" pitchFamily="34" charset="-128"/>
              <a:ea typeface="Yu Gothic" panose="020B0400000000000000" pitchFamily="34" charset="-128"/>
              <a:cs typeface="Calibri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B33C3CF-1A52-4D20-9C3C-2057D8E0F6C0}"/>
              </a:ext>
            </a:extLst>
          </p:cNvPr>
          <p:cNvSpPr/>
          <p:nvPr/>
        </p:nvSpPr>
        <p:spPr>
          <a:xfrm>
            <a:off x="5080932" y="671105"/>
            <a:ext cx="2030135" cy="385893"/>
          </a:xfrm>
          <a:prstGeom prst="rect">
            <a:avLst/>
          </a:prstGeom>
          <a:solidFill>
            <a:srgbClr val="03347E"/>
          </a:solidFill>
          <a:ln>
            <a:solidFill>
              <a:srgbClr val="0334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latin typeface="Yu Gothic" panose="020B0400000000000000" pitchFamily="34" charset="-128"/>
                <a:ea typeface="Yu Gothic" panose="020B0400000000000000" pitchFamily="34" charset="-128"/>
              </a:rPr>
              <a:t>DOCUMENTOS</a:t>
            </a:r>
            <a:endParaRPr lang="es-CL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A223780-D326-4AA9-AEA0-CBBB10B46967}"/>
              </a:ext>
            </a:extLst>
          </p:cNvPr>
          <p:cNvSpPr txBox="1"/>
          <p:nvPr/>
        </p:nvSpPr>
        <p:spPr>
          <a:xfrm>
            <a:off x="5080932" y="1056998"/>
            <a:ext cx="2030135" cy="954107"/>
          </a:xfrm>
          <a:prstGeom prst="rect">
            <a:avLst/>
          </a:prstGeom>
          <a:noFill/>
          <a:ln>
            <a:solidFill>
              <a:srgbClr val="03347E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MX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El </a:t>
            </a:r>
            <a:r>
              <a:rPr lang="es-MX" sz="1400" b="1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pasaporte</a:t>
            </a:r>
            <a:r>
              <a:rPr lang="es-MX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debe estar vigente por al menos 6 meses retornado del viaje</a:t>
            </a:r>
            <a:r>
              <a:rPr lang="es-MX" sz="140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. </a:t>
            </a:r>
            <a:endParaRPr lang="es-MX" sz="1400" dirty="0">
              <a:solidFill>
                <a:srgbClr val="03347E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9B5AEFD-8503-4AA8-91E8-B994D6E68B8C}"/>
              </a:ext>
            </a:extLst>
          </p:cNvPr>
          <p:cNvSpPr/>
          <p:nvPr/>
        </p:nvSpPr>
        <p:spPr>
          <a:xfrm>
            <a:off x="8732757" y="671105"/>
            <a:ext cx="2030135" cy="385893"/>
          </a:xfrm>
          <a:prstGeom prst="rect">
            <a:avLst/>
          </a:prstGeom>
          <a:solidFill>
            <a:srgbClr val="03347E"/>
          </a:solidFill>
          <a:ln>
            <a:solidFill>
              <a:srgbClr val="0334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latin typeface="Yu Gothic" panose="020B0400000000000000" pitchFamily="34" charset="-128"/>
                <a:ea typeface="Yu Gothic" panose="020B0400000000000000" pitchFamily="34" charset="-128"/>
              </a:rPr>
              <a:t>PÓLIZA DE SEGURO</a:t>
            </a:r>
            <a:endParaRPr lang="es-CL" sz="14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FF02006-1FB0-45BF-8AAB-C2BFEB7CEDFA}"/>
              </a:ext>
            </a:extLst>
          </p:cNvPr>
          <p:cNvSpPr txBox="1"/>
          <p:nvPr/>
        </p:nvSpPr>
        <p:spPr>
          <a:xfrm>
            <a:off x="8732757" y="1056998"/>
            <a:ext cx="2030135" cy="954107"/>
          </a:xfrm>
          <a:prstGeom prst="rect">
            <a:avLst/>
          </a:prstGeom>
          <a:noFill/>
          <a:ln>
            <a:solidFill>
              <a:srgbClr val="03347E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MX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Se recomienda adquirir Asistencia en viaje con cobertura de gastos médicos.</a:t>
            </a:r>
            <a:endParaRPr lang="es-CL" sz="1400" i="1" dirty="0">
              <a:solidFill>
                <a:srgbClr val="03347E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11D0254C-ACCE-45BB-A9C1-97527E9718CD}"/>
              </a:ext>
            </a:extLst>
          </p:cNvPr>
          <p:cNvSpPr/>
          <p:nvPr/>
        </p:nvSpPr>
        <p:spPr>
          <a:xfrm>
            <a:off x="1429106" y="3199584"/>
            <a:ext cx="4518688" cy="385893"/>
          </a:xfrm>
          <a:prstGeom prst="rect">
            <a:avLst/>
          </a:prstGeom>
          <a:solidFill>
            <a:srgbClr val="03347E"/>
          </a:solidFill>
          <a:ln>
            <a:solidFill>
              <a:srgbClr val="0334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latin typeface="Yu Gothic" panose="020B0400000000000000" pitchFamily="34" charset="-128"/>
                <a:ea typeface="Yu Gothic" panose="020B0400000000000000" pitchFamily="34" charset="-128"/>
              </a:rPr>
              <a:t>REGULACIONES MIGRATORIAS</a:t>
            </a:r>
            <a:endParaRPr lang="es-CL" sz="1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7CD83B6-3E9E-4FE0-AF78-C710505852DF}"/>
              </a:ext>
            </a:extLst>
          </p:cNvPr>
          <p:cNvSpPr txBox="1"/>
          <p:nvPr/>
        </p:nvSpPr>
        <p:spPr>
          <a:xfrm>
            <a:off x="1429106" y="3658417"/>
            <a:ext cx="9333785" cy="52322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365760" lvl="1" indent="0" algn="just">
              <a:buNone/>
            </a:pPr>
            <a:r>
              <a:rPr lang="es-ES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Calibri" pitchFamily="34" charset="0"/>
              </a:rPr>
              <a:t>Los chilenos necesitan visado para viajar a St. Maarten y pueden quedarse en la isla con fines turísticos hasta por 90 días.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CF4B179-516A-4E6F-B875-8527A4E8A007}"/>
              </a:ext>
            </a:extLst>
          </p:cNvPr>
          <p:cNvSpPr txBox="1"/>
          <p:nvPr/>
        </p:nvSpPr>
        <p:spPr>
          <a:xfrm>
            <a:off x="1429105" y="4275994"/>
            <a:ext cx="9333785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65760" lvl="1" indent="0" algn="just">
              <a:buNone/>
            </a:pPr>
            <a:r>
              <a:rPr lang="es-MX" sz="1400" dirty="0">
                <a:solidFill>
                  <a:srgbClr val="03347E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Requerida prueba PCR COVID-19 negativa realizada dentro de las 120 horas antes de la salida del vuelo.</a:t>
            </a:r>
            <a:endParaRPr lang="es-ES" sz="1050" dirty="0">
              <a:solidFill>
                <a:srgbClr val="03347E"/>
              </a:solidFill>
              <a:latin typeface="Yu Gothic" panose="020B0400000000000000" pitchFamily="34" charset="-128"/>
              <a:ea typeface="Yu Gothic" panose="020B0400000000000000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967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mapa, texto&#10;&#10;Descripción generada automáticamente">
            <a:extLst>
              <a:ext uri="{FF2B5EF4-FFF2-40B4-BE49-F238E27FC236}">
                <a16:creationId xmlns:a16="http://schemas.microsoft.com/office/drawing/2014/main" id="{18B4F4B6-356E-4802-B7A8-764D5F8507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8"/>
          <a:stretch/>
        </p:blipFill>
        <p:spPr>
          <a:xfrm>
            <a:off x="8985250" y="0"/>
            <a:ext cx="3206750" cy="659958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5EBEB5D-BFD9-4D6F-8D99-22077BC69D24}"/>
              </a:ext>
            </a:extLst>
          </p:cNvPr>
          <p:cNvSpPr txBox="1"/>
          <p:nvPr/>
        </p:nvSpPr>
        <p:spPr>
          <a:xfrm>
            <a:off x="9282863" y="5849187"/>
            <a:ext cx="2000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rgbClr val="03347E"/>
                </a:solidFill>
              </a:rPr>
              <a:t>SANTIAGO DE CHILE (SCL)</a:t>
            </a:r>
            <a:endParaRPr lang="es-CL" sz="1200" b="1" dirty="0">
              <a:solidFill>
                <a:srgbClr val="03347E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457D305-D92B-4B76-A146-9494163C9D46}"/>
              </a:ext>
            </a:extLst>
          </p:cNvPr>
          <p:cNvSpPr txBox="1"/>
          <p:nvPr/>
        </p:nvSpPr>
        <p:spPr>
          <a:xfrm>
            <a:off x="10029051" y="1650387"/>
            <a:ext cx="1492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rgbClr val="0060A9"/>
                </a:solidFill>
              </a:rPr>
              <a:t>PANAMÁ (PTY)</a:t>
            </a:r>
            <a:endParaRPr lang="es-CL" sz="1200" b="1" dirty="0">
              <a:solidFill>
                <a:srgbClr val="0060A9"/>
              </a:solidFill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7A46477F-07A5-4784-A141-5F0F30968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372" y="681037"/>
            <a:ext cx="10515600" cy="1009651"/>
          </a:xfrm>
        </p:spPr>
        <p:txBody>
          <a:bodyPr>
            <a:normAutofit/>
          </a:bodyPr>
          <a:lstStyle/>
          <a:p>
            <a:r>
              <a:rPr lang="es-MX" sz="3600" dirty="0">
                <a:solidFill>
                  <a:srgbClr val="0334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Líneas aéreas</a:t>
            </a:r>
            <a:endParaRPr lang="es-CL" sz="3600" dirty="0">
              <a:solidFill>
                <a:srgbClr val="0334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BBEDA44-21D7-4F94-99CF-4E268F472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386" y="2244769"/>
            <a:ext cx="2161442" cy="541271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D9FB0D11-C15D-4A15-AF03-E267F52D53B6}"/>
              </a:ext>
            </a:extLst>
          </p:cNvPr>
          <p:cNvSpPr txBox="1"/>
          <p:nvPr/>
        </p:nvSpPr>
        <p:spPr>
          <a:xfrm>
            <a:off x="10392888" y="542537"/>
            <a:ext cx="19519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solidFill>
                  <a:srgbClr val="03347E"/>
                </a:solidFill>
              </a:rPr>
              <a:t>(ST. MAARTEN) SXM</a:t>
            </a:r>
            <a:endParaRPr lang="es-CL" sz="1200" b="1" dirty="0">
              <a:solidFill>
                <a:srgbClr val="03347E"/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539A8E6F-424C-4B35-BD6D-A25CA05693DB}"/>
              </a:ext>
            </a:extLst>
          </p:cNvPr>
          <p:cNvSpPr/>
          <p:nvPr/>
        </p:nvSpPr>
        <p:spPr>
          <a:xfrm>
            <a:off x="1119769" y="2052777"/>
            <a:ext cx="2488035" cy="3024436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399CE27C-E8CE-49DC-BA77-ADC5D2D79A58}"/>
              </a:ext>
            </a:extLst>
          </p:cNvPr>
          <p:cNvSpPr/>
          <p:nvPr/>
        </p:nvSpPr>
        <p:spPr>
          <a:xfrm>
            <a:off x="1227890" y="2931259"/>
            <a:ext cx="236884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400" b="1" dirty="0">
                <a:solidFill>
                  <a:srgbClr val="0060A9"/>
                </a:solidFill>
                <a:latin typeface="Calibri" pitchFamily="34" charset="0"/>
                <a:cs typeface="Calibri" pitchFamily="34" charset="0"/>
              </a:rPr>
              <a:t>Saint </a:t>
            </a:r>
            <a:r>
              <a:rPr lang="es-ES" sz="1400" b="1" dirty="0" err="1">
                <a:solidFill>
                  <a:srgbClr val="0060A9"/>
                </a:solidFill>
                <a:latin typeface="Calibri" pitchFamily="34" charset="0"/>
                <a:cs typeface="Calibri" pitchFamily="34" charset="0"/>
              </a:rPr>
              <a:t>Maartin</a:t>
            </a:r>
            <a:r>
              <a:rPr lang="es-ES" sz="1400" b="1" dirty="0">
                <a:solidFill>
                  <a:srgbClr val="0060A9"/>
                </a:solidFill>
                <a:latin typeface="Calibri" pitchFamily="34" charset="0"/>
                <a:cs typeface="Calibri" pitchFamily="34" charset="0"/>
              </a:rPr>
              <a:t> (SXM)</a:t>
            </a:r>
          </a:p>
          <a:p>
            <a:pPr algn="just"/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VUELO CM 134 </a:t>
            </a:r>
          </a:p>
          <a:p>
            <a:pPr algn="just"/>
            <a:endParaRPr lang="es-ES" sz="1400" b="1" dirty="0">
              <a:solidFill>
                <a:srgbClr val="0060A9"/>
              </a:solidFill>
              <a:latin typeface="Calibri" pitchFamily="34" charset="0"/>
              <a:cs typeface="Calibri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4 vuelos semanales (lunes, miércoles, sábado y domingo) con conexión en Ciudad de Panamá.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s-ES" sz="1400" b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s-ES" sz="1400" b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s-ES" sz="1400" b="1" dirty="0">
              <a:solidFill>
                <a:srgbClr val="0060A9"/>
              </a:solidFill>
              <a:latin typeface="Calibri" pitchFamily="34" charset="0"/>
              <a:cs typeface="Calibri" pitchFamily="34" charset="0"/>
            </a:endParaRPr>
          </a:p>
          <a:p>
            <a:endParaRPr lang="es-ES" sz="14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s-CL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1732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6222</TotalTime>
  <Words>553</Words>
  <Application>Microsoft Office PowerPoint</Application>
  <PresentationFormat>Panorámica</PresentationFormat>
  <Paragraphs>106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6" baseType="lpstr">
      <vt:lpstr>Yu Gothic</vt:lpstr>
      <vt:lpstr>Arial</vt:lpstr>
      <vt:lpstr>Calibri</vt:lpstr>
      <vt:lpstr>Calibri Light</vt:lpstr>
      <vt:lpstr>Courier New</vt:lpstr>
      <vt:lpstr>Helvetica</vt:lpstr>
      <vt:lpstr>Tema de Office</vt:lpstr>
      <vt:lpstr>Presentación de PowerPoint</vt:lpstr>
      <vt:lpstr>Presentación de PowerPoint</vt:lpstr>
      <vt:lpstr>Capacitación destino                        Sint Maarten</vt:lpstr>
      <vt:lpstr>Presentación de PowerPoint</vt:lpstr>
      <vt:lpstr>Presentación de PowerPoint</vt:lpstr>
      <vt:lpstr>Tipo de cambio</vt:lpstr>
      <vt:lpstr>Formas de pago / TARJETA DE CRÉDITO INTERNACIONAL / EFECTIVO</vt:lpstr>
      <vt:lpstr>Presentación de PowerPoint</vt:lpstr>
      <vt:lpstr>Líneas aéreas</vt:lpstr>
      <vt:lpstr>Presentación de PowerPoint</vt:lpstr>
      <vt:lpstr>Presentación de PowerPoint</vt:lpstr>
      <vt:lpstr>Presentación de PowerPoint</vt:lpstr>
      <vt:lpstr>Hoteles en St. Maarten</vt:lpstr>
      <vt:lpstr>Playas destacadas </vt:lpstr>
      <vt:lpstr>Actividades recomendadas </vt:lpstr>
      <vt:lpstr>Modalidades de viaje</vt:lpstr>
      <vt:lpstr>Productos</vt:lpstr>
      <vt:lpstr>Principales cadenas hoteleras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Marketing</dc:creator>
  <cp:lastModifiedBy>Marketing</cp:lastModifiedBy>
  <cp:revision>264</cp:revision>
  <dcterms:created xsi:type="dcterms:W3CDTF">2019-12-30T21:13:47Z</dcterms:created>
  <dcterms:modified xsi:type="dcterms:W3CDTF">2020-09-28T17:50:29Z</dcterms:modified>
</cp:coreProperties>
</file>